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61" r:id="rId6"/>
    <p:sldId id="288" r:id="rId7"/>
    <p:sldId id="262" r:id="rId8"/>
    <p:sldId id="293" r:id="rId9"/>
    <p:sldId id="263" r:id="rId10"/>
    <p:sldId id="289" r:id="rId11"/>
    <p:sldId id="264" r:id="rId12"/>
    <p:sldId id="265" r:id="rId13"/>
    <p:sldId id="266" r:id="rId14"/>
    <p:sldId id="290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8" r:id="rId24"/>
    <p:sldId id="277" r:id="rId25"/>
    <p:sldId id="291" r:id="rId26"/>
    <p:sldId id="279" r:id="rId27"/>
    <p:sldId id="280" r:id="rId28"/>
    <p:sldId id="281" r:id="rId29"/>
    <p:sldId id="282" r:id="rId30"/>
    <p:sldId id="283" r:id="rId31"/>
    <p:sldId id="292" r:id="rId32"/>
    <p:sldId id="284" r:id="rId33"/>
    <p:sldId id="285" r:id="rId34"/>
    <p:sldId id="286" r:id="rId35"/>
    <p:sldId id="28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6B6"/>
    <a:srgbClr val="FA83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16" autoAdjust="0"/>
    <p:restoredTop sz="94660"/>
  </p:normalViewPr>
  <p:slideViewPr>
    <p:cSldViewPr snapToGrid="0">
      <p:cViewPr>
        <p:scale>
          <a:sx n="64" d="100"/>
          <a:sy n="64" d="100"/>
        </p:scale>
        <p:origin x="32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71C44-35FB-4600-B80A-A248331E87B2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B746D-5408-45B7-A543-893C4A17BF1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1163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6C705-0109-0214-826D-42F979C67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3E2819-372B-C06B-903A-20098DEEF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B9176-64B2-BB56-7EEE-5E808D07D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B8AFE-ADEA-350D-DBE8-063BB8D46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09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DEE86-A1A6-856A-8A39-1C0E62D8A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6C6D1E-B76D-4EF9-85AE-3478DCAC7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DBED65-BC81-A039-8E9F-EABA2F1CBD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9009F-3FA1-F3B5-D77E-B6DC549331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756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1CEF4-9EDE-E9B3-0B95-449F103A4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773EB7-B482-3CA7-7AE1-BC7A52C7AE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4DAD6-F4D9-200E-02EE-362146F0C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A6423-9BE9-382E-3B78-20E35588E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34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80F8F-67C4-A8C8-BEF5-90D39274E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F9B3B2-5C81-5536-8EC2-96E7CF76EC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EF08E-DB30-D6F4-AD22-F9FCAFBE15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18122-0B7C-3FC2-9D62-C3A601F9CD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3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BBB38-5908-A8D2-9F94-0FFA8C56D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3CA22-A263-C4C3-D1AC-0B05EC703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85F01E-CA78-A5B0-41C2-A25AF2512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FEF12-6518-B03C-A333-EC58852B94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1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C66E6-E41D-41B2-2A0F-EE22DA81E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8D4CC1-2F7A-0D7B-40F4-6C7739E0D0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229522-46F1-E2BC-7479-D2E8C9B07E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115ED-9F66-5A7E-4223-83B222AB9E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070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44C38-E566-8DDC-AFFC-EF3F17E14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D369A4-D530-C1FD-13A5-7303783EE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3EED3-3C35-D338-7F07-208F89A26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B5FCE-3AB3-97AC-B8F5-2AC71CAD5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EE971-E90A-C5BF-9890-47B43B11C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4214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AF484-77D9-2D73-66E3-87696A570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8BA11-EA1C-B8E2-CD44-5023538B9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282AA-92E4-9687-EFA4-A1C637199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A5304-0617-F110-BF3D-6E96C799B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9EA98-9E44-A0EB-FFB1-32917A03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37852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E4E2B-726A-7513-1B6A-C3D51D350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0AA2F-3CB5-7546-60CC-BF2E140F9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DB8E3-8779-C36D-2121-2144F266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3A38B-40C8-3A95-5035-B84D70BF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76D77-E26C-FDBE-6F64-1067A116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93386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52FEE-F8FE-2C5F-C07E-82FA0CC4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BF678-FF41-2B2F-D1B6-2F1272462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6CF555-8873-87F7-7094-A7270BFAD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405F9-C7D0-92E3-AAA5-FB4070746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8C974-D877-B229-B2DB-F69091C1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7DB98-D3FA-3E0B-E28D-44CAE54DB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5480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A9FB0-B709-EE03-DBF4-B01DE810A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6F727-4503-A59F-C6A2-76AEB0D84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43C212-17BF-7BAC-2333-E16008764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833E05-EB91-4868-3823-D1124243D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9E1A79-4FF7-6EDB-BA70-4BEAB75AC3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6CB3BE-05C3-9927-53AB-3E32BB691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E11A1E-6F31-E6F2-556A-D1D5141EC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6376EE-912A-81A5-9B85-8923129A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2017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208E8-1415-3CDB-3C32-936D6749B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C7E9F57-7429-B8D3-BB7F-A358B3D28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13235E1-B3F8-DE95-8FCF-A4EB33324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2C8E87D-79F6-041F-58A3-06574EE8F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1669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2A3D76-B137-7BAD-E2F7-D8E91A9DE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BF7430-9645-CE86-C5B1-1E1DB16B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CC4BA-65CA-A998-4BE1-1E2FE7536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66507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4506-BD73-6A6F-1ED3-D55BFAFCC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DB899-A74B-69EB-B999-EE71667D3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14106-7F08-69E1-A067-86278B9AB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2D080-8192-7007-1A24-0F57159CE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9D634-232D-ADBB-5B96-40E655E0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7F976-DFE4-3B97-FEDC-2F7D40C3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3340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5C89E-C804-5037-C722-49B2A075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8B8792-1A3F-EE8E-DFD4-4C3BC362C5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B268F-92BD-8526-1E0A-C91A07BFF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D3214-8403-A466-EC6E-FED9DBDED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854A1A-B70F-876C-13E0-AAA714660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5530AE-D0C9-4AED-E67A-BFC34E551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830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D12EA-72B8-1163-223B-0F787647D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7CA74B-61DE-1D56-085F-F4BB27402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2EAD1-121E-DB08-7171-04F7969E0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7117A-828C-77B0-78BC-CD701A5F7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90A40-44A2-6AD5-051F-BB044E22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48082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BF9BF9-794A-4B52-982D-8ED9BA0AD2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376457-4586-1148-0A68-684D658E9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857B6-E6DC-9D1D-FC4A-14E587633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D3848-BDC4-E2F5-8F3F-2E0983EC8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D55AF-92E5-A4FE-ADA5-B325A9B8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07107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145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2C036E-8E7D-721F-999E-5EEAF7ED0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AF213-51DB-A2FC-F021-A4D08C58A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DA5F3-F44A-13E2-1C8B-DCAA99D74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42003F-3EAC-421B-904E-8BBAF41D7C35}" type="datetimeFigureOut">
              <a:rPr lang="en-MY" smtClean="0"/>
              <a:t>23/9/2026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15DED-901C-FE14-A30F-84E891B16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19570-00E2-D731-DCF8-E878AF007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BB1060-5CF7-464D-8B0C-789A352D95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10818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gif"/><Relationship Id="rId10" Type="http://schemas.microsoft.com/office/2007/relationships/hdphoto" Target="../media/hdphoto3.wdp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852160" cy="5852160"/>
          </a:xfrm>
          <a:prstGeom prst="ellipse">
            <a:avLst/>
          </a:prstGeom>
          <a:ln w="635000">
            <a:solidFill>
              <a:srgbClr val="262D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3931920"/>
            <a:ext cx="3291840" cy="3291840"/>
          </a:xfrm>
          <a:prstGeom prst="ellipse">
            <a:avLst/>
          </a:prstGeom>
          <a:ln w="38100">
            <a:solidFill>
              <a:srgbClr val="B974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CD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UNIVERSITI TEKNOLOGI MARA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1488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kern="0" spc="200" dirty="0">
                <a:solidFill>
                  <a:srgbClr val="F2A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:  </a:t>
            </a:r>
          </a:p>
          <a:p>
            <a:pPr marL="0" indent="0">
              <a:buNone/>
            </a:pPr>
            <a:r>
              <a:rPr lang="en-US" sz="6000" b="1" kern="0" spc="200" dirty="0">
                <a:solidFill>
                  <a:srgbClr val="F2A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PRACTICE II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548640" y="2560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3108960"/>
            <a:ext cx="9601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Workshop Safety Regulations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731520" y="4721562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 introduction to safe practice, hazard control and emergency procedure in the mechanical engineering workshop.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40" y="6495603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FED8E2A0-B3C0-D8FA-562F-D88BFAAE5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1340" y="154616"/>
            <a:ext cx="2209800" cy="924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65836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Chapter Outline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18488"/>
            <a:ext cx="457200" cy="457200"/>
          </a:xfrm>
          <a:prstGeom prst="ellipse">
            <a:avLst/>
          </a:prstGeom>
          <a:solidFill>
            <a:srgbClr val="1C2126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61848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207008" y="1545336"/>
            <a:ext cx="1043604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1.1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— the purpose and goals of workshop safety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350008"/>
            <a:ext cx="457200" cy="457200"/>
          </a:xfrm>
          <a:prstGeom prst="ellipse">
            <a:avLst/>
          </a:prstGeom>
          <a:solidFill>
            <a:srgbClr val="1C2126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35000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207008" y="2276856"/>
            <a:ext cx="1043604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1.2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General Workshop Safety Rules, incl.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	1.2.1 rules for machines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3081528"/>
            <a:ext cx="457200" cy="457200"/>
          </a:xfrm>
          <a:prstGeom prst="ellipse">
            <a:avLst/>
          </a:prstGeom>
          <a:solidFill>
            <a:srgbClr val="1C2126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8152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07008" y="3008376"/>
            <a:ext cx="1043604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1.3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Safety — key definitions and concepts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48640" y="3813048"/>
            <a:ext cx="457200" cy="457200"/>
          </a:xfrm>
          <a:prstGeom prst="ellipse">
            <a:avLst/>
          </a:prstGeom>
          <a:solidFill>
            <a:srgbClr val="1C2126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1304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207008" y="3739896"/>
            <a:ext cx="1043604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1.4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Occupational Hazard and Control, incl.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	 1.4.1 PPE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48640" y="4544568"/>
            <a:ext cx="457200" cy="457200"/>
          </a:xfrm>
          <a:prstGeom prst="ellipse">
            <a:avLst/>
          </a:prstGeom>
          <a:solidFill>
            <a:srgbClr val="1C2126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54456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207008" y="4471416"/>
            <a:ext cx="1043604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1.5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Fire Safety — extinguisher classification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5276088"/>
            <a:ext cx="457200" cy="457200"/>
          </a:xfrm>
          <a:prstGeom prst="ellipse">
            <a:avLst/>
          </a:prstGeom>
          <a:solidFill>
            <a:srgbClr val="1C2126"/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527608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207008" y="5202936"/>
            <a:ext cx="1043604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1.6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Important Workshop Signage, and chapter summary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56403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 &amp; LEARNING OUTCOMES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548640" y="90693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chapter, you will be able to: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15258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659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974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868680" y="2743200"/>
            <a:ext cx="502920" cy="0"/>
          </a:xfrm>
          <a:prstGeom prst="line">
            <a:avLst/>
          </a:prstGeom>
          <a:noFill/>
          <a:ln w="38100">
            <a:solidFill>
              <a:srgbClr val="F2A9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880360"/>
            <a:ext cx="28751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workshop safety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" y="3429000"/>
            <a:ext cx="28751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Acquire knowledge of the safety precautions required while working in the mechanical workshop.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338218" y="1737360"/>
            <a:ext cx="3515258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58258" y="19659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974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400" dirty="0"/>
          </a:p>
        </p:txBody>
      </p:sp>
      <p:sp>
        <p:nvSpPr>
          <p:cNvPr id="11" name="Shape 9"/>
          <p:cNvSpPr/>
          <p:nvPr/>
        </p:nvSpPr>
        <p:spPr>
          <a:xfrm>
            <a:off x="4658258" y="2743200"/>
            <a:ext cx="502920" cy="0"/>
          </a:xfrm>
          <a:prstGeom prst="line">
            <a:avLst/>
          </a:prstGeom>
          <a:noFill/>
          <a:ln w="38100">
            <a:solidFill>
              <a:srgbClr val="F2A9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58258" y="2880360"/>
            <a:ext cx="28751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protective wear</a:t>
            </a:r>
          </a:p>
        </p:txBody>
      </p:sp>
      <p:sp>
        <p:nvSpPr>
          <p:cNvPr id="13" name="Text 11"/>
          <p:cNvSpPr/>
          <p:nvPr/>
        </p:nvSpPr>
        <p:spPr>
          <a:xfrm>
            <a:off x="4658258" y="3429000"/>
            <a:ext cx="28751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Select and correctly use personal protective equipment appropriate to the task at hand.</a:t>
            </a:r>
          </a:p>
        </p:txBody>
      </p:sp>
      <p:sp>
        <p:nvSpPr>
          <p:cNvPr id="14" name="Shape 12"/>
          <p:cNvSpPr/>
          <p:nvPr/>
        </p:nvSpPr>
        <p:spPr>
          <a:xfrm>
            <a:off x="8127797" y="1737360"/>
            <a:ext cx="3515258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447837" y="19659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974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400" dirty="0"/>
          </a:p>
        </p:txBody>
      </p:sp>
      <p:sp>
        <p:nvSpPr>
          <p:cNvPr id="16" name="Shape 14"/>
          <p:cNvSpPr/>
          <p:nvPr/>
        </p:nvSpPr>
        <p:spPr>
          <a:xfrm>
            <a:off x="8447837" y="2743200"/>
            <a:ext cx="502920" cy="0"/>
          </a:xfrm>
          <a:prstGeom prst="line">
            <a:avLst/>
          </a:prstGeom>
          <a:noFill/>
          <a:ln w="38100">
            <a:solidFill>
              <a:srgbClr val="F2A9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47837" y="2880360"/>
            <a:ext cx="28751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safety equipment</a:t>
            </a:r>
          </a:p>
        </p:txBody>
      </p:sp>
      <p:sp>
        <p:nvSpPr>
          <p:cNvPr id="18" name="Text 16"/>
          <p:cNvSpPr/>
          <p:nvPr/>
        </p:nvSpPr>
        <p:spPr>
          <a:xfrm>
            <a:off x="8447837" y="3429000"/>
            <a:ext cx="287517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Identify and understand workshop safety equipment, for example fire extinguishers.</a:t>
            </a:r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 INTRODUCTION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Workshop Safety Matters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1472184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need for safety underpins the general goals of engineering practice. Every rule in this chapter serves one of the aims below.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548640" y="221284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15568" y="2139696"/>
            <a:ext cx="63116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Reduce accidents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548640" y="294436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94436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5568" y="2871216"/>
            <a:ext cx="63116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Control or eliminate hazards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48640" y="367588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3675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15568" y="3602736"/>
            <a:ext cx="63116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Develop new methods and techniques to improve safety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548640" y="440740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440740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115568" y="4334256"/>
            <a:ext cx="63116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Maximize returns on safety efforts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548640" y="513892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51389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15568" y="5065776"/>
            <a:ext cx="631160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Maximize public confidence with respect to product and service safety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7870954" y="2194560"/>
            <a:ext cx="3772101" cy="3566160"/>
          </a:xfrm>
          <a:prstGeom prst="roundRect">
            <a:avLst>
              <a:gd name="adj" fmla="val 2051"/>
            </a:avLst>
          </a:prstGeom>
          <a:solidFill>
            <a:srgbClr val="1C2126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145274" y="2468880"/>
            <a:ext cx="3223461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Engineering safety goals exist to protect people first, and equipment, product and reputation second.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145274" y="4572000"/>
            <a:ext cx="457200" cy="0"/>
          </a:xfrm>
          <a:prstGeom prst="line">
            <a:avLst/>
          </a:prstGeom>
          <a:noFill/>
          <a:ln w="38100">
            <a:solidFill>
              <a:srgbClr val="F2A90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45274" y="4709160"/>
            <a:ext cx="32234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Guiding principle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 GENERAL WORKSHOP SAFETY RULES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84124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Basic Safety Rules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1.Before you can use equipment and machines, or attempt practical work in a workshop, you must understand these 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basic rules 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they protect you and everyone around you.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541004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2496312"/>
            <a:ext cx="384048" cy="38404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7" name="Text 5"/>
          <p:cNvSpPr/>
          <p:nvPr/>
        </p:nvSpPr>
        <p:spPr>
          <a:xfrm>
            <a:off x="758952" y="2496312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04672" y="2898648"/>
            <a:ext cx="4897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Free access to workshop areas is restricted to authorised personnel only.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233008" y="2240280"/>
            <a:ext cx="541004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89040" y="2496312"/>
            <a:ext cx="384048" cy="38404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2" name="Text 10"/>
          <p:cNvSpPr/>
          <p:nvPr/>
        </p:nvSpPr>
        <p:spPr>
          <a:xfrm>
            <a:off x="6443320" y="2496312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055968" y="2441448"/>
            <a:ext cx="431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Follow instructions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89040" y="2898648"/>
            <a:ext cx="4897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Always listen carefully to the workshop supervisor (SIR/MADAM/DR) and follow their instructions.</a:t>
            </a: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7D28A541-4657-20A6-4870-699E7419AFDF}"/>
              </a:ext>
            </a:extLst>
          </p:cNvPr>
          <p:cNvSpPr/>
          <p:nvPr/>
        </p:nvSpPr>
        <p:spPr>
          <a:xfrm>
            <a:off x="1325880" y="2543924"/>
            <a:ext cx="431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Restricted access</a:t>
            </a:r>
            <a:endParaRPr lang="en-US" sz="20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F29AFF-250A-7130-0FCD-5E732AE75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009" y="3773821"/>
            <a:ext cx="2705702" cy="19522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DD2F254-CE30-4528-7AF5-FC3761F8B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199" y="3866063"/>
            <a:ext cx="3135523" cy="17677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F12A9-5B65-DD21-C904-5B0BC74D6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D67846C-8255-6AC3-54AC-033A84616E7F}"/>
              </a:ext>
            </a:extLst>
          </p:cNvPr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 GENERAL WORKSHOP SAFETY RULES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55A906F-3035-BFF2-9B5D-F9D6306B73E5}"/>
              </a:ext>
            </a:extLst>
          </p:cNvPr>
          <p:cNvSpPr/>
          <p:nvPr/>
        </p:nvSpPr>
        <p:spPr>
          <a:xfrm>
            <a:off x="548640" y="84124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Basic Safety Rules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98B8CB8-C12A-93AF-0A6D-BF221A76C0D5}"/>
              </a:ext>
            </a:extLst>
          </p:cNvPr>
          <p:cNvSpPr/>
          <p:nvPr/>
        </p:nvSpPr>
        <p:spPr>
          <a:xfrm>
            <a:off x="548640" y="141732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dirty="0">
                <a:cs typeface="Times New Roman" pitchFamily="18" charset="0"/>
              </a:rPr>
              <a:t>2. Safety in a machine shop divided into 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two</a:t>
            </a:r>
            <a:r>
              <a:rPr lang="en-US" dirty="0">
                <a:cs typeface="Times New Roman" pitchFamily="18" charset="0"/>
              </a:rPr>
              <a:t>: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9E09650-B091-2CF5-AA74-AB1B05A6C472}"/>
              </a:ext>
            </a:extLst>
          </p:cNvPr>
          <p:cNvSpPr/>
          <p:nvPr/>
        </p:nvSpPr>
        <p:spPr>
          <a:xfrm>
            <a:off x="548640" y="2240280"/>
            <a:ext cx="541004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CA356A5-056A-3540-FB29-F950C6BE9F80}"/>
              </a:ext>
            </a:extLst>
          </p:cNvPr>
          <p:cNvSpPr/>
          <p:nvPr/>
        </p:nvSpPr>
        <p:spPr>
          <a:xfrm>
            <a:off x="804672" y="2496312"/>
            <a:ext cx="384048" cy="38404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424D3B6-BD7A-79AD-281A-5ABD86010582}"/>
              </a:ext>
            </a:extLst>
          </p:cNvPr>
          <p:cNvSpPr/>
          <p:nvPr/>
        </p:nvSpPr>
        <p:spPr>
          <a:xfrm>
            <a:off x="758952" y="2496312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DACDC76D-1D98-0F74-749A-08B7DBAD5526}"/>
              </a:ext>
            </a:extLst>
          </p:cNvPr>
          <p:cNvSpPr/>
          <p:nvPr/>
        </p:nvSpPr>
        <p:spPr>
          <a:xfrm>
            <a:off x="6233008" y="2240280"/>
            <a:ext cx="541004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E3B3C589-25F1-E3D8-6DC1-2ED76F3FE116}"/>
              </a:ext>
            </a:extLst>
          </p:cNvPr>
          <p:cNvSpPr/>
          <p:nvPr/>
        </p:nvSpPr>
        <p:spPr>
          <a:xfrm>
            <a:off x="6489040" y="2496312"/>
            <a:ext cx="384048" cy="38404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F01C2EC-14B8-F494-AE45-13F91EC16980}"/>
              </a:ext>
            </a:extLst>
          </p:cNvPr>
          <p:cNvSpPr/>
          <p:nvPr/>
        </p:nvSpPr>
        <p:spPr>
          <a:xfrm>
            <a:off x="6443320" y="2496312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FEE86A8-BC36-9803-6231-772B75E37662}"/>
              </a:ext>
            </a:extLst>
          </p:cNvPr>
          <p:cNvSpPr/>
          <p:nvPr/>
        </p:nvSpPr>
        <p:spPr>
          <a:xfrm>
            <a:off x="1371599" y="2523954"/>
            <a:ext cx="431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Prevents worker injury</a:t>
            </a:r>
            <a:endParaRPr lang="en-US" sz="20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9F53E3A2-E005-7153-F413-6A3AD3D96832}"/>
              </a:ext>
            </a:extLst>
          </p:cNvPr>
          <p:cNvSpPr/>
          <p:nvPr/>
        </p:nvSpPr>
        <p:spPr>
          <a:xfrm>
            <a:off x="996696" y="2903220"/>
            <a:ext cx="4897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One category of machine-shop safety practice: those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prevent injury to workers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8F6D24E3-3E2D-E1A8-1C68-AA25BE6E5AF2}"/>
              </a:ext>
            </a:extLst>
          </p:cNvPr>
          <p:cNvSpPr/>
          <p:nvPr/>
        </p:nvSpPr>
        <p:spPr>
          <a:xfrm>
            <a:off x="7055967" y="2468880"/>
            <a:ext cx="431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Prevents equipment damage</a:t>
            </a:r>
            <a:endParaRPr lang="en-US" sz="200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43D1F2F8-52B7-6554-B7F8-1CB9D92B992F}"/>
              </a:ext>
            </a:extLst>
          </p:cNvPr>
          <p:cNvSpPr/>
          <p:nvPr/>
        </p:nvSpPr>
        <p:spPr>
          <a:xfrm>
            <a:off x="6745071" y="2903220"/>
            <a:ext cx="4897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other category: those practices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prevent damage to machines and equipment.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5EB6F62D-60BD-462C-046A-B4546F710D2F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B5F24267-3670-182A-A892-538FD73713F1}"/>
              </a:ext>
            </a:extLst>
          </p:cNvPr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71218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 GENERAL WORKSHOP SAFETY RULES</a:t>
            </a:r>
          </a:p>
        </p:txBody>
      </p:sp>
      <p:sp>
        <p:nvSpPr>
          <p:cNvPr id="3" name="Text 1"/>
          <p:cNvSpPr/>
          <p:nvPr/>
        </p:nvSpPr>
        <p:spPr>
          <a:xfrm>
            <a:off x="4008043" y="717804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Entering the Workshop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364328" cy="2071063"/>
          </a:xfrm>
          <a:prstGeom prst="roundRect">
            <a:avLst>
              <a:gd name="adj" fmla="val 2000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  <p:txBody>
          <a:bodyPr/>
          <a:lstStyle/>
          <a:p>
            <a:endParaRPr lang="en-MY" dirty="0"/>
          </a:p>
        </p:txBody>
      </p:sp>
      <p:sp>
        <p:nvSpPr>
          <p:cNvPr id="5" name="Shape 3"/>
          <p:cNvSpPr/>
          <p:nvPr/>
        </p:nvSpPr>
        <p:spPr>
          <a:xfrm>
            <a:off x="914400" y="173736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691639" y="1467060"/>
            <a:ext cx="46328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Wear the required PPE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14400" y="2035328"/>
            <a:ext cx="463280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600" dirty="0"/>
              <a:t>Students must arrive at each session on time, with proper dress code –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Personal Protective Equipment :</a:t>
            </a:r>
            <a:r>
              <a:rPr lang="en-US" sz="1600" dirty="0"/>
              <a:t>lab coat and shoes. Slippers are not allowed.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- it is your first line of </a:t>
            </a:r>
            <a:r>
              <a:rPr lang="en-US" sz="16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defence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  <p:sp>
        <p:nvSpPr>
          <p:cNvPr id="9" name="Shape 7"/>
          <p:cNvSpPr/>
          <p:nvPr/>
        </p:nvSpPr>
        <p:spPr>
          <a:xfrm>
            <a:off x="6278728" y="1417320"/>
            <a:ext cx="5364328" cy="2071063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644488" y="173736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/>
          <p:cNvSpPr/>
          <p:nvPr/>
        </p:nvSpPr>
        <p:spPr>
          <a:xfrm>
            <a:off x="6598768" y="173736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376008" y="1645920"/>
            <a:ext cx="46328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Dress appropriately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055968" y="1890548"/>
            <a:ext cx="463280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Jewellery and loose clothing are prohibited. Long hair must be completely covered, and this applies especially to female students.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094415" y="619963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43A22245-BD54-7E42-647A-B9A995BE55AC}"/>
              </a:ext>
            </a:extLst>
          </p:cNvPr>
          <p:cNvSpPr/>
          <p:nvPr/>
        </p:nvSpPr>
        <p:spPr>
          <a:xfrm>
            <a:off x="731519" y="73152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Basic Safety Rules:</a:t>
            </a:r>
            <a:endParaRPr lang="en-US" sz="3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80B9743-2DE7-881D-FB41-CEA4407C2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84237" y="3265297"/>
            <a:ext cx="1341080" cy="35140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0934E6E-4F36-39B1-1E4D-1375473DF8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066" b="65412"/>
          <a:stretch>
            <a:fillRect/>
          </a:stretch>
        </p:blipFill>
        <p:spPr>
          <a:xfrm>
            <a:off x="4111770" y="3897528"/>
            <a:ext cx="1542795" cy="17276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BAA787-7164-4F83-70D4-B78DFD8D5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9697" y="3317023"/>
            <a:ext cx="1491606" cy="331934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F46B70-8823-0536-45A9-72BB5AC464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241" b="53036"/>
          <a:stretch>
            <a:fillRect/>
          </a:stretch>
        </p:blipFill>
        <p:spPr>
          <a:xfrm>
            <a:off x="198544" y="3607860"/>
            <a:ext cx="1753402" cy="246519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7A32B33-02FF-8A3A-7F0F-F9A9E315AB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t="52904" r="45018" b="11034"/>
          <a:stretch>
            <a:fillRect/>
          </a:stretch>
        </p:blipFill>
        <p:spPr>
          <a:xfrm>
            <a:off x="2184990" y="3808312"/>
            <a:ext cx="1823053" cy="18169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DE798-144E-02BA-AC41-0E07850B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B0ADF20-175E-F86D-54A6-FFD4F379BF75}"/>
              </a:ext>
            </a:extLst>
          </p:cNvPr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 GENERAL WORKSHOP SAFETY RULES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B38DB06-C890-0429-BD80-3ACF34D32175}"/>
              </a:ext>
            </a:extLst>
          </p:cNvPr>
          <p:cNvSpPr/>
          <p:nvPr/>
        </p:nvSpPr>
        <p:spPr>
          <a:xfrm>
            <a:off x="4008043" y="717804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Entering the Workshop</a:t>
            </a:r>
            <a:endParaRPr lang="en-US" sz="3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345DB6C-2711-6B05-922D-42D09FEFEAFC}"/>
              </a:ext>
            </a:extLst>
          </p:cNvPr>
          <p:cNvSpPr/>
          <p:nvPr/>
        </p:nvSpPr>
        <p:spPr>
          <a:xfrm>
            <a:off x="548945" y="1465405"/>
            <a:ext cx="5364328" cy="2829963"/>
          </a:xfrm>
          <a:prstGeom prst="roundRect">
            <a:avLst>
              <a:gd name="adj" fmla="val 2000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  <p:txBody>
          <a:bodyPr/>
          <a:lstStyle/>
          <a:p>
            <a:endParaRPr lang="en-MY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0290805-F11A-FC90-FE64-F67DBDBC2B34}"/>
              </a:ext>
            </a:extLst>
          </p:cNvPr>
          <p:cNvSpPr/>
          <p:nvPr/>
        </p:nvSpPr>
        <p:spPr>
          <a:xfrm>
            <a:off x="914400" y="173736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78E126D-906E-F91B-6B17-987DA71E31E7}"/>
              </a:ext>
            </a:extLst>
          </p:cNvPr>
          <p:cNvSpPr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A378102-D47E-70C2-01B2-6AEAD8696ED3}"/>
              </a:ext>
            </a:extLst>
          </p:cNvPr>
          <p:cNvSpPr/>
          <p:nvPr/>
        </p:nvSpPr>
        <p:spPr>
          <a:xfrm>
            <a:off x="1645920" y="1660212"/>
            <a:ext cx="46328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Enter the laboratory </a:t>
            </a:r>
            <a:endParaRPr lang="en-US" sz="21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8D657D9-7AD0-4FF6-E4F3-D168F2B1891D}"/>
              </a:ext>
            </a:extLst>
          </p:cNvPr>
          <p:cNvSpPr/>
          <p:nvPr/>
        </p:nvSpPr>
        <p:spPr>
          <a:xfrm>
            <a:off x="1074573" y="2512288"/>
            <a:ext cx="463280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600" dirty="0"/>
              <a:t>Students are not allowed to enter the laboratory without permission from the lecturer, assistant lecturer, or assistant engineer, working alone or unsupervised in laboratories is forbidden.</a:t>
            </a:r>
          </a:p>
          <a:p>
            <a:pPr>
              <a:lnSpc>
                <a:spcPct val="125000"/>
              </a:lnSpc>
            </a:pPr>
            <a:r>
              <a:rPr lang="en-US" sz="1600" dirty="0"/>
              <a:t>.</a:t>
            </a:r>
            <a:endParaRPr lang="en-US" sz="16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6843960B-FC8C-1161-3EBA-2086947DBD60}"/>
              </a:ext>
            </a:extLst>
          </p:cNvPr>
          <p:cNvSpPr/>
          <p:nvPr/>
        </p:nvSpPr>
        <p:spPr>
          <a:xfrm>
            <a:off x="6278728" y="1417320"/>
            <a:ext cx="5364328" cy="2071063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EAC9D7D1-755E-8672-0741-4ED34B30C40A}"/>
              </a:ext>
            </a:extLst>
          </p:cNvPr>
          <p:cNvSpPr/>
          <p:nvPr/>
        </p:nvSpPr>
        <p:spPr>
          <a:xfrm>
            <a:off x="6644488" y="173736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42B0F03-166D-2280-A5A5-4EA89C71F032}"/>
              </a:ext>
            </a:extLst>
          </p:cNvPr>
          <p:cNvSpPr/>
          <p:nvPr/>
        </p:nvSpPr>
        <p:spPr>
          <a:xfrm>
            <a:off x="6598768" y="173736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8D68618-696D-89EE-E654-179099C21312}"/>
              </a:ext>
            </a:extLst>
          </p:cNvPr>
          <p:cNvSpPr/>
          <p:nvPr/>
        </p:nvSpPr>
        <p:spPr>
          <a:xfrm>
            <a:off x="7376008" y="1645920"/>
            <a:ext cx="46328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Bags</a:t>
            </a:r>
            <a:endParaRPr lang="en-US" sz="21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F15658A-13C7-9461-3697-92E805BC4CAA}"/>
              </a:ext>
            </a:extLst>
          </p:cNvPr>
          <p:cNvSpPr/>
          <p:nvPr/>
        </p:nvSpPr>
        <p:spPr>
          <a:xfrm>
            <a:off x="7055968" y="1958134"/>
            <a:ext cx="463280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Bags are not allowed in the laboratories.</a:t>
            </a:r>
            <a:endParaRPr lang="en-US" sz="16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7277E423-D9AA-D02D-0DB9-22F7D94A9024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39BB325-519C-3A90-91F3-6E1E106DEF51}"/>
              </a:ext>
            </a:extLst>
          </p:cNvPr>
          <p:cNvSpPr/>
          <p:nvPr/>
        </p:nvSpPr>
        <p:spPr>
          <a:xfrm>
            <a:off x="11094415" y="619963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AD022EEA-359F-DF98-4E7E-2607978DB60B}"/>
              </a:ext>
            </a:extLst>
          </p:cNvPr>
          <p:cNvSpPr/>
          <p:nvPr/>
        </p:nvSpPr>
        <p:spPr>
          <a:xfrm>
            <a:off x="731519" y="73152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Basic Safety Rules: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93384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 GENERAL WORKSHOP </a:t>
            </a:r>
            <a:r>
              <a:rPr lang="en-US" sz="3500" b="1" kern="0" spc="20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RULES</a:t>
            </a:r>
            <a:endParaRPr lang="en-US" sz="3500" b="1" kern="0" spc="200" dirty="0">
              <a:solidFill>
                <a:srgbClr val="B974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740664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Rules of Conduct in the Workshop</a:t>
            </a:r>
            <a:endParaRPr lang="en-US" sz="30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C8E087A-9607-6B22-8668-ACF2F520D82E}"/>
              </a:ext>
            </a:extLst>
          </p:cNvPr>
          <p:cNvGrpSpPr/>
          <p:nvPr/>
        </p:nvGrpSpPr>
        <p:grpSpPr>
          <a:xfrm>
            <a:off x="2548210" y="3572853"/>
            <a:ext cx="6526676" cy="694944"/>
            <a:chOff x="3088442" y="2575652"/>
            <a:chExt cx="5049438" cy="694944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97A7C33-964B-1B89-DE6B-B569E62B97D3}"/>
                </a:ext>
              </a:extLst>
            </p:cNvPr>
            <p:cNvGrpSpPr/>
            <p:nvPr/>
          </p:nvGrpSpPr>
          <p:grpSpPr>
            <a:xfrm>
              <a:off x="3088442" y="2711878"/>
              <a:ext cx="475488" cy="384048"/>
              <a:chOff x="2720603" y="2734056"/>
              <a:chExt cx="475488" cy="384048"/>
            </a:xfrm>
          </p:grpSpPr>
          <p:sp>
            <p:nvSpPr>
              <p:cNvPr id="7" name="Shape 5"/>
              <p:cNvSpPr/>
              <p:nvPr/>
            </p:nvSpPr>
            <p:spPr>
              <a:xfrm>
                <a:off x="2827494" y="2737794"/>
                <a:ext cx="261707" cy="361871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8" name="Text 6"/>
              <p:cNvSpPr/>
              <p:nvPr/>
            </p:nvSpPr>
            <p:spPr>
              <a:xfrm>
                <a:off x="2720603" y="2734056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3</a:t>
                </a:r>
                <a:endParaRPr lang="en-US" dirty="0"/>
              </a:p>
            </p:txBody>
          </p:sp>
        </p:grpSp>
        <p:sp>
          <p:nvSpPr>
            <p:cNvPr id="9" name="Text 7"/>
            <p:cNvSpPr/>
            <p:nvPr/>
          </p:nvSpPr>
          <p:spPr>
            <a:xfrm>
              <a:off x="3679392" y="2575652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Personal Protective Equipment (PPE) is provided and must be used wherever it is necessary.</a:t>
              </a:r>
              <a:endParaRPr lang="en-US" dirty="0"/>
            </a:p>
          </p:txBody>
        </p:sp>
      </p:grpSp>
      <p:sp>
        <p:nvSpPr>
          <p:cNvPr id="19" name="Text 1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8EC5AD4-1592-5AE2-5164-448AC5261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t="30000" b="9231"/>
          <a:stretch>
            <a:fillRect/>
          </a:stretch>
        </p:blipFill>
        <p:spPr>
          <a:xfrm>
            <a:off x="7863840" y="1256005"/>
            <a:ext cx="2572247" cy="19894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32EC6E-4842-83B2-0F93-2ACC62807E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555" t="20770"/>
          <a:stretch>
            <a:fillRect/>
          </a:stretch>
        </p:blipFill>
        <p:spPr>
          <a:xfrm>
            <a:off x="718249" y="3590569"/>
            <a:ext cx="1564458" cy="245884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0AFB796-C245-B135-43C3-F3DF752DBAB1}"/>
              </a:ext>
            </a:extLst>
          </p:cNvPr>
          <p:cNvGrpSpPr/>
          <p:nvPr/>
        </p:nvGrpSpPr>
        <p:grpSpPr>
          <a:xfrm>
            <a:off x="2530839" y="5428283"/>
            <a:ext cx="10346081" cy="694944"/>
            <a:chOff x="3031792" y="2570514"/>
            <a:chExt cx="6239630" cy="6949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AD50012-0A9F-4449-397B-2A2837B80AE5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15" name="Shape 5">
                <a:extLst>
                  <a:ext uri="{FF2B5EF4-FFF2-40B4-BE49-F238E27FC236}">
                    <a16:creationId xmlns:a16="http://schemas.microsoft.com/office/drawing/2014/main" id="{73156E20-ED6E-C936-BD7F-E21EB05FF559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16" name="Text 6">
                <a:extLst>
                  <a:ext uri="{FF2B5EF4-FFF2-40B4-BE49-F238E27FC236}">
                    <a16:creationId xmlns:a16="http://schemas.microsoft.com/office/drawing/2014/main" id="{6777E958-8094-19F0-9F79-090F61668807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5</a:t>
                </a:r>
                <a:endParaRPr lang="en-US" dirty="0"/>
              </a:p>
            </p:txBody>
          </p:sp>
        </p:grpSp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D37AFC40-BDB3-95CC-1510-3269E0AA6E0B}"/>
                </a:ext>
              </a:extLst>
            </p:cNvPr>
            <p:cNvSpPr/>
            <p:nvPr/>
          </p:nvSpPr>
          <p:spPr>
            <a:xfrm>
              <a:off x="3501941" y="2570514"/>
              <a:ext cx="5769481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Students are not allowed to eat, drink or smoke while working in the workshop 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And are not allowed to run the machines with your hands wet.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E047D9-A190-9AC0-9B73-79F5E02B6CCD}"/>
              </a:ext>
            </a:extLst>
          </p:cNvPr>
          <p:cNvGrpSpPr/>
          <p:nvPr/>
        </p:nvGrpSpPr>
        <p:grpSpPr>
          <a:xfrm>
            <a:off x="2530839" y="4509426"/>
            <a:ext cx="10346081" cy="694944"/>
            <a:chOff x="3031792" y="2570514"/>
            <a:chExt cx="6239630" cy="6949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BDBF9E6-BE07-04B3-52AC-A8F979632DF9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23" name="Shape 5">
                <a:extLst>
                  <a:ext uri="{FF2B5EF4-FFF2-40B4-BE49-F238E27FC236}">
                    <a16:creationId xmlns:a16="http://schemas.microsoft.com/office/drawing/2014/main" id="{56C054B8-DBFE-F66A-BAE5-5F6B9037201F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32" name="Text 6">
                <a:extLst>
                  <a:ext uri="{FF2B5EF4-FFF2-40B4-BE49-F238E27FC236}">
                    <a16:creationId xmlns:a16="http://schemas.microsoft.com/office/drawing/2014/main" id="{FA7A6140-BC0A-7686-1BFD-DDE0C41CB69F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4</a:t>
                </a:r>
                <a:endParaRPr lang="en-US" dirty="0"/>
              </a:p>
            </p:txBody>
          </p:sp>
        </p:grpSp>
        <p:sp>
          <p:nvSpPr>
            <p:cNvPr id="21" name="Text 7">
              <a:extLst>
                <a:ext uri="{FF2B5EF4-FFF2-40B4-BE49-F238E27FC236}">
                  <a16:creationId xmlns:a16="http://schemas.microsoft.com/office/drawing/2014/main" id="{BA5CA14B-7273-43CC-7AEF-B34B45CB7A32}"/>
                </a:ext>
              </a:extLst>
            </p:cNvPr>
            <p:cNvSpPr/>
            <p:nvPr/>
          </p:nvSpPr>
          <p:spPr>
            <a:xfrm>
              <a:off x="3501941" y="2570514"/>
              <a:ext cx="5769481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Students are not allowed to run the machines when you are sleepy or under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medication.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AA4D40A-96F5-88C1-405D-C3D543049F36}"/>
              </a:ext>
            </a:extLst>
          </p:cNvPr>
          <p:cNvGrpSpPr/>
          <p:nvPr/>
        </p:nvGrpSpPr>
        <p:grpSpPr>
          <a:xfrm>
            <a:off x="248725" y="1627293"/>
            <a:ext cx="10346081" cy="694944"/>
            <a:chOff x="3031792" y="2570514"/>
            <a:chExt cx="6239630" cy="69494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9052515-4544-258A-868C-7B4448EB1E4E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36" name="Shape 5">
                <a:extLst>
                  <a:ext uri="{FF2B5EF4-FFF2-40B4-BE49-F238E27FC236}">
                    <a16:creationId xmlns:a16="http://schemas.microsoft.com/office/drawing/2014/main" id="{798BD04D-7829-FE8F-4CF8-6C4FCA6599C5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37" name="Text 6">
                <a:extLst>
                  <a:ext uri="{FF2B5EF4-FFF2-40B4-BE49-F238E27FC236}">
                    <a16:creationId xmlns:a16="http://schemas.microsoft.com/office/drawing/2014/main" id="{06CB6E9F-6D42-1392-5020-99154FDBE4DF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1</a:t>
                </a:r>
                <a:endParaRPr lang="en-US" dirty="0"/>
              </a:p>
            </p:txBody>
          </p:sp>
        </p:grpSp>
        <p:sp>
          <p:nvSpPr>
            <p:cNvPr id="35" name="Text 7">
              <a:extLst>
                <a:ext uri="{FF2B5EF4-FFF2-40B4-BE49-F238E27FC236}">
                  <a16:creationId xmlns:a16="http://schemas.microsoft.com/office/drawing/2014/main" id="{3F31A433-C82F-006C-484B-88C0BFB0BCDC}"/>
                </a:ext>
              </a:extLst>
            </p:cNvPr>
            <p:cNvSpPr/>
            <p:nvPr/>
          </p:nvSpPr>
          <p:spPr>
            <a:xfrm>
              <a:off x="3501941" y="2570514"/>
              <a:ext cx="5769481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Read the instructions carefully and follow the laboratory procedures. 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Do not touch anything that you are not completely familiar with.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EAFB730-175E-5AF2-7706-5F836F97DFD4}"/>
              </a:ext>
            </a:extLst>
          </p:cNvPr>
          <p:cNvGrpSpPr/>
          <p:nvPr/>
        </p:nvGrpSpPr>
        <p:grpSpPr>
          <a:xfrm>
            <a:off x="248725" y="2413241"/>
            <a:ext cx="11181970" cy="694944"/>
            <a:chOff x="465954" y="1894579"/>
            <a:chExt cx="11181970" cy="694944"/>
          </a:xfrm>
        </p:grpSpPr>
        <p:sp>
          <p:nvSpPr>
            <p:cNvPr id="6" name="Text 4"/>
            <p:cNvSpPr/>
            <p:nvPr/>
          </p:nvSpPr>
          <p:spPr>
            <a:xfrm>
              <a:off x="1138725" y="1894579"/>
              <a:ext cx="10509199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Familiarise yourself with all equipment and tools used in the workshop</a:t>
              </a:r>
            </a:p>
            <a:p>
              <a:pPr marL="0" indent="0" algn="l">
                <a:lnSpc>
                  <a:spcPct val="105000"/>
                </a:lnSpc>
                <a:buNone/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before you begin work.</a:t>
              </a:r>
              <a:endParaRPr lang="en-US" dirty="0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6127D4C-DB15-FAFC-80DF-5F6177603608}"/>
                </a:ext>
              </a:extLst>
            </p:cNvPr>
            <p:cNvGrpSpPr/>
            <p:nvPr/>
          </p:nvGrpSpPr>
          <p:grpSpPr>
            <a:xfrm>
              <a:off x="465954" y="1982987"/>
              <a:ext cx="788418" cy="384048"/>
              <a:chOff x="2663953" y="2748140"/>
              <a:chExt cx="475488" cy="384048"/>
            </a:xfrm>
          </p:grpSpPr>
          <p:sp>
            <p:nvSpPr>
              <p:cNvPr id="41" name="Shape 5">
                <a:extLst>
                  <a:ext uri="{FF2B5EF4-FFF2-40B4-BE49-F238E27FC236}">
                    <a16:creationId xmlns:a16="http://schemas.microsoft.com/office/drawing/2014/main" id="{E7EDA60D-19C4-3687-7D40-2C02ECE71D82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42" name="Text 6">
                <a:extLst>
                  <a:ext uri="{FF2B5EF4-FFF2-40B4-BE49-F238E27FC236}">
                    <a16:creationId xmlns:a16="http://schemas.microsoft.com/office/drawing/2014/main" id="{B1CD6509-EAE0-8DB7-DC95-38FBE78DB6DE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2</a:t>
                </a:r>
                <a:endParaRPr lang="en-US" dirty="0"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6F241-8E64-F86B-CF73-6F220518F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66BA842-C83D-6239-8EA1-F67BCD994701}"/>
              </a:ext>
            </a:extLst>
          </p:cNvPr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 GENERAL WORKSHOP </a:t>
            </a:r>
            <a:r>
              <a:rPr lang="en-US" sz="3500" b="1" kern="0" spc="20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RULES</a:t>
            </a:r>
            <a:endParaRPr lang="en-US" sz="3500" b="1" kern="0" spc="200" dirty="0">
              <a:solidFill>
                <a:srgbClr val="B974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584A291-5E60-A8DE-10A6-206DA85BFF30}"/>
              </a:ext>
            </a:extLst>
          </p:cNvPr>
          <p:cNvSpPr/>
          <p:nvPr/>
        </p:nvSpPr>
        <p:spPr>
          <a:xfrm>
            <a:off x="618214" y="108127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Rules of Conduct in the Workshop</a:t>
            </a:r>
            <a:endParaRPr lang="en-US" sz="3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A78D2F4-6EEA-181B-A550-97E8D62EDA24}"/>
              </a:ext>
            </a:extLst>
          </p:cNvPr>
          <p:cNvSpPr/>
          <p:nvPr/>
        </p:nvSpPr>
        <p:spPr>
          <a:xfrm>
            <a:off x="502920" y="3282696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DD1045D-FAE7-B125-EA57-A57626B70E9A}"/>
              </a:ext>
            </a:extLst>
          </p:cNvPr>
          <p:cNvSpPr/>
          <p:nvPr/>
        </p:nvSpPr>
        <p:spPr>
          <a:xfrm>
            <a:off x="1133856" y="3995928"/>
            <a:ext cx="10509199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endParaRPr lang="en-US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DC0870EA-79CF-F54F-7A37-6E417F10E0A6}"/>
              </a:ext>
            </a:extLst>
          </p:cNvPr>
          <p:cNvSpPr/>
          <p:nvPr/>
        </p:nvSpPr>
        <p:spPr>
          <a:xfrm>
            <a:off x="502920" y="4855464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913B762E-6A79-2741-981C-44DD9437B16E}"/>
              </a:ext>
            </a:extLst>
          </p:cNvPr>
          <p:cNvSpPr/>
          <p:nvPr/>
        </p:nvSpPr>
        <p:spPr>
          <a:xfrm>
            <a:off x="1133856" y="4782312"/>
            <a:ext cx="10509199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endParaRPr lang="en-US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126A41D-2C89-8325-FCDE-961A7274B926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30455531-85C3-849C-7059-0CF15D6AFE74}"/>
              </a:ext>
            </a:extLst>
          </p:cNvPr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187B878-DD14-FD09-820C-7E1B1F555912}"/>
              </a:ext>
            </a:extLst>
          </p:cNvPr>
          <p:cNvGrpSpPr/>
          <p:nvPr/>
        </p:nvGrpSpPr>
        <p:grpSpPr>
          <a:xfrm>
            <a:off x="589071" y="5660136"/>
            <a:ext cx="8172292" cy="694944"/>
            <a:chOff x="3031792" y="2570514"/>
            <a:chExt cx="4928637" cy="69494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20F5250-4D9E-8245-8886-597CC0716FF9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24" name="Shape 5">
                <a:extLst>
                  <a:ext uri="{FF2B5EF4-FFF2-40B4-BE49-F238E27FC236}">
                    <a16:creationId xmlns:a16="http://schemas.microsoft.com/office/drawing/2014/main" id="{CEF7C702-DBFE-3628-86AA-AC8CCFF4C036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25" name="Text 6">
                <a:extLst>
                  <a:ext uri="{FF2B5EF4-FFF2-40B4-BE49-F238E27FC236}">
                    <a16:creationId xmlns:a16="http://schemas.microsoft.com/office/drawing/2014/main" id="{D877383E-EFB6-E068-86EC-5F6535426252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8</a:t>
                </a:r>
                <a:endParaRPr lang="en-US" dirty="0"/>
              </a:p>
            </p:txBody>
          </p:sp>
        </p:grpSp>
        <p:sp>
          <p:nvSpPr>
            <p:cNvPr id="23" name="Text 7">
              <a:extLst>
                <a:ext uri="{FF2B5EF4-FFF2-40B4-BE49-F238E27FC236}">
                  <a16:creationId xmlns:a16="http://schemas.microsoft.com/office/drawing/2014/main" id="{E0D5D496-3A24-C3BE-3BE0-4C42F12D259D}"/>
                </a:ext>
              </a:extLst>
            </p:cNvPr>
            <p:cNvSpPr/>
            <p:nvPr/>
          </p:nvSpPr>
          <p:spPr>
            <a:xfrm>
              <a:off x="3501941" y="2570514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Always be patient. Never rush in the workshop.</a:t>
              </a:r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8AD79D-D27F-80C3-C572-19788979DC59}"/>
              </a:ext>
            </a:extLst>
          </p:cNvPr>
          <p:cNvGrpSpPr/>
          <p:nvPr/>
        </p:nvGrpSpPr>
        <p:grpSpPr>
          <a:xfrm>
            <a:off x="502920" y="2816352"/>
            <a:ext cx="8172292" cy="694944"/>
            <a:chOff x="3031792" y="2570514"/>
            <a:chExt cx="4928637" cy="69494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DDAC147-2ED7-CECC-306F-F405869AB2DA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29" name="Shape 5">
                <a:extLst>
                  <a:ext uri="{FF2B5EF4-FFF2-40B4-BE49-F238E27FC236}">
                    <a16:creationId xmlns:a16="http://schemas.microsoft.com/office/drawing/2014/main" id="{7E29B71C-3347-8686-5299-2ABBD6DF55CC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30" name="Text 6">
                <a:extLst>
                  <a:ext uri="{FF2B5EF4-FFF2-40B4-BE49-F238E27FC236}">
                    <a16:creationId xmlns:a16="http://schemas.microsoft.com/office/drawing/2014/main" id="{62812592-1A86-25BF-460A-8B57E24CAC9F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7</a:t>
                </a:r>
                <a:endParaRPr lang="en-US" dirty="0"/>
              </a:p>
            </p:txBody>
          </p:sp>
        </p:grpSp>
        <p:sp>
          <p:nvSpPr>
            <p:cNvPr id="28" name="Text 7">
              <a:extLst>
                <a:ext uri="{FF2B5EF4-FFF2-40B4-BE49-F238E27FC236}">
                  <a16:creationId xmlns:a16="http://schemas.microsoft.com/office/drawing/2014/main" id="{6A01382E-864D-FAAF-06B8-966E13A9388A}"/>
                </a:ext>
              </a:extLst>
            </p:cNvPr>
            <p:cNvSpPr/>
            <p:nvPr/>
          </p:nvSpPr>
          <p:spPr>
            <a:xfrm>
              <a:off x="3501941" y="2570514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Do not run in the workshop — you could collide with another student and cause an accident.</a:t>
              </a:r>
              <a:endParaRPr lang="en-US" dirty="0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D05F251D-F86B-1294-C955-5BA5889B9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186197" y="3474720"/>
            <a:ext cx="1799323" cy="2197306"/>
          </a:xfrm>
          <a:prstGeom prst="rect">
            <a:avLst/>
          </a:prstGeom>
          <a:scene3d>
            <a:camera prst="orthographicFront">
              <a:rot lat="0" lon="10200000" rev="0"/>
            </a:camera>
            <a:lightRig rig="threePt" dir="t"/>
          </a:scene3d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5E4CF78-39C7-4147-04C8-276E4E958D3B}"/>
              </a:ext>
            </a:extLst>
          </p:cNvPr>
          <p:cNvGrpSpPr/>
          <p:nvPr/>
        </p:nvGrpSpPr>
        <p:grpSpPr>
          <a:xfrm>
            <a:off x="502920" y="1993392"/>
            <a:ext cx="8172292" cy="694944"/>
            <a:chOff x="3031792" y="2570514"/>
            <a:chExt cx="4928637" cy="69494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A330DEF-C3B0-0EF3-B72A-58B50D24E1BB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12" name="Shape 5">
                <a:extLst>
                  <a:ext uri="{FF2B5EF4-FFF2-40B4-BE49-F238E27FC236}">
                    <a16:creationId xmlns:a16="http://schemas.microsoft.com/office/drawing/2014/main" id="{B98EEC80-40F2-711C-BF0F-4435A93254B5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31" name="Text 6">
                <a:extLst>
                  <a:ext uri="{FF2B5EF4-FFF2-40B4-BE49-F238E27FC236}">
                    <a16:creationId xmlns:a16="http://schemas.microsoft.com/office/drawing/2014/main" id="{9D51D016-9A8D-0A5B-A9A3-774399EF5E76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6</a:t>
                </a:r>
                <a:endParaRPr lang="en-US" dirty="0"/>
              </a:p>
            </p:txBody>
          </p:sp>
        </p:grpSp>
        <p:sp>
          <p:nvSpPr>
            <p:cNvPr id="10" name="Text 7">
              <a:extLst>
                <a:ext uri="{FF2B5EF4-FFF2-40B4-BE49-F238E27FC236}">
                  <a16:creationId xmlns:a16="http://schemas.microsoft.com/office/drawing/2014/main" id="{DB1F00AD-181C-D1D7-912A-637EE6F5E7E4}"/>
                </a:ext>
              </a:extLst>
            </p:cNvPr>
            <p:cNvSpPr/>
            <p:nvPr/>
          </p:nvSpPr>
          <p:spPr>
            <a:xfrm>
              <a:off x="3501941" y="2570514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Report any defective equipment to the workshop supervisor immediately.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12563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 GENERAL WORKSHOP SAFETY RULES  ·  CONTINUED</a:t>
            </a:r>
          </a:p>
        </p:txBody>
      </p:sp>
      <p:sp>
        <p:nvSpPr>
          <p:cNvPr id="3" name="Text 1"/>
          <p:cNvSpPr/>
          <p:nvPr/>
        </p:nvSpPr>
        <p:spPr>
          <a:xfrm>
            <a:off x="369736" y="140817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Housekeeping and Tool Care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9736" y="2395728"/>
            <a:ext cx="384048" cy="38404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5" name="Text 3"/>
          <p:cNvSpPr/>
          <p:nvPr/>
        </p:nvSpPr>
        <p:spPr>
          <a:xfrm>
            <a:off x="324016" y="2395728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54952" y="2322576"/>
            <a:ext cx="1050919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Keep gangways clear, clean and neat before and after the workshop activities.  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Any oil spillage, grease, etc. must be cleaned up immediately.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369736" y="3236976"/>
            <a:ext cx="384048" cy="38404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8" name="Text 6"/>
          <p:cNvSpPr/>
          <p:nvPr/>
        </p:nvSpPr>
        <p:spPr>
          <a:xfrm>
            <a:off x="324016" y="3236976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54952" y="3163824"/>
            <a:ext cx="1050919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Clean as you go.  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Tools and equipment must be cleaned. </a:t>
            </a:r>
          </a:p>
          <a:p>
            <a:r>
              <a:rPr lang="en-MY" dirty="0"/>
              <a:t>Keep the work area clean of all materials except those needed for your work.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69736" y="4078224"/>
            <a:ext cx="384048" cy="38404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/>
          <p:cNvSpPr/>
          <p:nvPr/>
        </p:nvSpPr>
        <p:spPr>
          <a:xfrm>
            <a:off x="324016" y="4078224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54952" y="4005072"/>
            <a:ext cx="1050919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Return equipment.  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Precision measuring equipment, drills, etc. must be replaced in their cabinets after each working day.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369736" y="4919472"/>
            <a:ext cx="384048" cy="38404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4" name="Text 12"/>
          <p:cNvSpPr/>
          <p:nvPr/>
        </p:nvSpPr>
        <p:spPr>
          <a:xfrm>
            <a:off x="324016" y="4919472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54952" y="4846320"/>
            <a:ext cx="1050919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Carry tools safely.  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When carrying tools, sharp edges should be pointed downwards.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915511" y="71597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 GENERAL WORKSHOP SAFETY RULES  ·  CONTINUED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515258" cy="3566160"/>
          </a:xfrm>
          <a:prstGeom prst="roundRect">
            <a:avLst>
              <a:gd name="adj" fmla="val 208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103120"/>
            <a:ext cx="457200" cy="45720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1031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7240" y="2753710"/>
            <a:ext cx="29666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Tools and equipment 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3291840"/>
            <a:ext cx="29666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Tools and equipment must not be removed from the workshop without permission from the workshop supervisor.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338218" y="1828800"/>
            <a:ext cx="3515258" cy="3566160"/>
          </a:xfrm>
          <a:prstGeom prst="roundRect">
            <a:avLst>
              <a:gd name="adj" fmla="val 208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12538" y="2103120"/>
            <a:ext cx="457200" cy="457200"/>
          </a:xfrm>
          <a:prstGeom prst="ellipse">
            <a:avLst/>
          </a:prstGeom>
          <a:solidFill>
            <a:srgbClr val="C81D25"/>
          </a:solidFill>
          <a:ln/>
        </p:spPr>
      </p:sp>
      <p:sp>
        <p:nvSpPr>
          <p:cNvPr id="11" name="Text 9"/>
          <p:cNvSpPr/>
          <p:nvPr/>
        </p:nvSpPr>
        <p:spPr>
          <a:xfrm>
            <a:off x="4566818" y="21031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612538" y="2743200"/>
            <a:ext cx="29666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Evacuate for fire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612538" y="3291840"/>
            <a:ext cx="29666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 the event of a fire, leave the building immediately and proceed to the assembly point.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8127797" y="1828800"/>
            <a:ext cx="3515258" cy="3566160"/>
          </a:xfrm>
          <a:prstGeom prst="roundRect">
            <a:avLst>
              <a:gd name="adj" fmla="val 208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02117" y="2103120"/>
            <a:ext cx="457200" cy="45720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6" name="Text 14"/>
          <p:cNvSpPr/>
          <p:nvPr/>
        </p:nvSpPr>
        <p:spPr>
          <a:xfrm>
            <a:off x="8356397" y="21031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402117" y="2743200"/>
            <a:ext cx="29666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Report everything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402117" y="3291840"/>
            <a:ext cx="29666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All unusual incidents — cuts, burns, direct chemical exposure — and emergencies must be reported to the supervisor, whether or not injury resulted.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 SAFETY RULES FOR MACHINES USED IN THE WORKSHOP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975991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Operating Machines Safely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33856" y="1727687"/>
            <a:ext cx="105091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2432304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33856" y="2359152"/>
            <a:ext cx="105091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33856" y="3127248"/>
            <a:ext cx="105091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02920" y="3968496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8E7496-72F5-AADA-A1F3-764D8D86CDAF}"/>
              </a:ext>
            </a:extLst>
          </p:cNvPr>
          <p:cNvGrpSpPr/>
          <p:nvPr/>
        </p:nvGrpSpPr>
        <p:grpSpPr>
          <a:xfrm>
            <a:off x="2619460" y="5716309"/>
            <a:ext cx="8172292" cy="694944"/>
            <a:chOff x="3031792" y="2570514"/>
            <a:chExt cx="4928637" cy="69494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044B349-1017-0653-50C1-9DCDA0D6B11B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24" name="Shape 5">
                <a:extLst>
                  <a:ext uri="{FF2B5EF4-FFF2-40B4-BE49-F238E27FC236}">
                    <a16:creationId xmlns:a16="http://schemas.microsoft.com/office/drawing/2014/main" id="{20DBCCB8-EEBA-0AB9-58F5-E870ACF16648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25" name="Text 6">
                <a:extLst>
                  <a:ext uri="{FF2B5EF4-FFF2-40B4-BE49-F238E27FC236}">
                    <a16:creationId xmlns:a16="http://schemas.microsoft.com/office/drawing/2014/main" id="{80BE0E70-F936-4844-1E61-ABDC3A3FB525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5</a:t>
                </a:r>
                <a:endParaRPr lang="en-US" dirty="0"/>
              </a:p>
            </p:txBody>
          </p:sp>
        </p:grpSp>
        <p:sp>
          <p:nvSpPr>
            <p:cNvPr id="23" name="Text 7">
              <a:extLst>
                <a:ext uri="{FF2B5EF4-FFF2-40B4-BE49-F238E27FC236}">
                  <a16:creationId xmlns:a16="http://schemas.microsoft.com/office/drawing/2014/main" id="{31A92896-503B-DF84-D1B7-2E3868640F6D}"/>
                </a:ext>
              </a:extLst>
            </p:cNvPr>
            <p:cNvSpPr/>
            <p:nvPr/>
          </p:nvSpPr>
          <p:spPr>
            <a:xfrm>
              <a:off x="3501941" y="2570514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Use the appropriate machine for the work to be done.</a:t>
              </a:r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477791-3B40-DF0C-F007-96322AF71242}"/>
              </a:ext>
            </a:extLst>
          </p:cNvPr>
          <p:cNvGrpSpPr/>
          <p:nvPr/>
        </p:nvGrpSpPr>
        <p:grpSpPr>
          <a:xfrm>
            <a:off x="332982" y="2802508"/>
            <a:ext cx="9750289" cy="694944"/>
            <a:chOff x="3031792" y="2705842"/>
            <a:chExt cx="4933976" cy="69494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BDFFC2D-70A1-6275-6205-A4F569A16EDB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29" name="Shape 5">
                <a:extLst>
                  <a:ext uri="{FF2B5EF4-FFF2-40B4-BE49-F238E27FC236}">
                    <a16:creationId xmlns:a16="http://schemas.microsoft.com/office/drawing/2014/main" id="{B1152AE6-0056-3C42-CC3E-FF3DCBF81BD0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30" name="Text 6">
                <a:extLst>
                  <a:ext uri="{FF2B5EF4-FFF2-40B4-BE49-F238E27FC236}">
                    <a16:creationId xmlns:a16="http://schemas.microsoft.com/office/drawing/2014/main" id="{3AE3C18D-F3DB-4B6A-B46D-25A5B531301E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2</a:t>
                </a:r>
                <a:endParaRPr lang="en-US" dirty="0"/>
              </a:p>
            </p:txBody>
          </p:sp>
        </p:grpSp>
        <p:sp>
          <p:nvSpPr>
            <p:cNvPr id="28" name="Text 7">
              <a:extLst>
                <a:ext uri="{FF2B5EF4-FFF2-40B4-BE49-F238E27FC236}">
                  <a16:creationId xmlns:a16="http://schemas.microsoft.com/office/drawing/2014/main" id="{EAE77335-080A-B036-20B2-2A9AD7AA3AF2}"/>
                </a:ext>
              </a:extLst>
            </p:cNvPr>
            <p:cNvSpPr/>
            <p:nvPr/>
          </p:nvSpPr>
          <p:spPr>
            <a:xfrm>
              <a:off x="3507280" y="2705842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When working with rotating spindles, </a:t>
              </a:r>
              <a:r>
                <a:rPr lang="en-US" dirty="0" err="1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jewellery</a:t>
              </a: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and loose clothing are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prohibited, and long hair must be completely covered.</a:t>
              </a: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B373A166-23AC-013F-C51D-54DE89DEC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330" y="1170430"/>
            <a:ext cx="1764372" cy="245385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D155521-94F7-FC60-69AA-F8D7F4ED0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36" y="3702187"/>
            <a:ext cx="1809708" cy="237071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012A203-46C8-57BE-6D9B-4E5E26BBD4D3}"/>
              </a:ext>
            </a:extLst>
          </p:cNvPr>
          <p:cNvGrpSpPr/>
          <p:nvPr/>
        </p:nvGrpSpPr>
        <p:grpSpPr>
          <a:xfrm>
            <a:off x="332982" y="1805812"/>
            <a:ext cx="10346081" cy="694944"/>
            <a:chOff x="3031792" y="2570514"/>
            <a:chExt cx="6239630" cy="69494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A8394B1-8B9E-8855-DF94-806A7233701B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31" name="Shape 5">
                <a:extLst>
                  <a:ext uri="{FF2B5EF4-FFF2-40B4-BE49-F238E27FC236}">
                    <a16:creationId xmlns:a16="http://schemas.microsoft.com/office/drawing/2014/main" id="{8709FDA7-D9A0-8F4D-E7B1-7FAE0EDF6266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33" name="Text 6">
                <a:extLst>
                  <a:ext uri="{FF2B5EF4-FFF2-40B4-BE49-F238E27FC236}">
                    <a16:creationId xmlns:a16="http://schemas.microsoft.com/office/drawing/2014/main" id="{8B3CB4CB-0729-FBC8-09C1-AC5669114035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1</a:t>
                </a:r>
                <a:endParaRPr lang="en-US" dirty="0"/>
              </a:p>
            </p:txBody>
          </p:sp>
        </p:grpSp>
        <p:sp>
          <p:nvSpPr>
            <p:cNvPr id="18" name="Text 7">
              <a:extLst>
                <a:ext uri="{FF2B5EF4-FFF2-40B4-BE49-F238E27FC236}">
                  <a16:creationId xmlns:a16="http://schemas.microsoft.com/office/drawing/2014/main" id="{A8AEBFC2-59A3-5DA8-EEC2-50829292C803}"/>
                </a:ext>
              </a:extLst>
            </p:cNvPr>
            <p:cNvSpPr/>
            <p:nvPr/>
          </p:nvSpPr>
          <p:spPr>
            <a:xfrm>
              <a:off x="3501941" y="2570514"/>
              <a:ext cx="5769481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Read the Lab sheet procedure carefully and follow the safety and machining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procedures.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83FC94B-F021-E4FA-0605-7AEE28537E20}"/>
              </a:ext>
            </a:extLst>
          </p:cNvPr>
          <p:cNvGrpSpPr/>
          <p:nvPr/>
        </p:nvGrpSpPr>
        <p:grpSpPr>
          <a:xfrm>
            <a:off x="2619460" y="3895344"/>
            <a:ext cx="10283802" cy="700467"/>
            <a:chOff x="3038554" y="2714736"/>
            <a:chExt cx="6202070" cy="70046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DA615AF-3D3A-10BC-6A15-04312E9E9D67}"/>
                </a:ext>
              </a:extLst>
            </p:cNvPr>
            <p:cNvGrpSpPr/>
            <p:nvPr/>
          </p:nvGrpSpPr>
          <p:grpSpPr>
            <a:xfrm>
              <a:off x="3038554" y="2714736"/>
              <a:ext cx="475488" cy="384048"/>
              <a:chOff x="2670715" y="2736914"/>
              <a:chExt cx="475488" cy="384048"/>
            </a:xfrm>
          </p:grpSpPr>
          <p:sp>
            <p:nvSpPr>
              <p:cNvPr id="38" name="Shape 5">
                <a:extLst>
                  <a:ext uri="{FF2B5EF4-FFF2-40B4-BE49-F238E27FC236}">
                    <a16:creationId xmlns:a16="http://schemas.microsoft.com/office/drawing/2014/main" id="{930AA51F-EA2D-C8E9-70D3-87F7C8595162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39" name="Text 6">
                <a:extLst>
                  <a:ext uri="{FF2B5EF4-FFF2-40B4-BE49-F238E27FC236}">
                    <a16:creationId xmlns:a16="http://schemas.microsoft.com/office/drawing/2014/main" id="{2E202768-EE8C-F9C5-20BF-1D7BDB562B03}"/>
                  </a:ext>
                </a:extLst>
              </p:cNvPr>
              <p:cNvSpPr/>
              <p:nvPr/>
            </p:nvSpPr>
            <p:spPr>
              <a:xfrm>
                <a:off x="2670715" y="2736914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3</a:t>
                </a:r>
                <a:endParaRPr lang="en-US" dirty="0"/>
              </a:p>
            </p:txBody>
          </p:sp>
        </p:grpSp>
        <p:sp>
          <p:nvSpPr>
            <p:cNvPr id="37" name="Text 7">
              <a:extLst>
                <a:ext uri="{FF2B5EF4-FFF2-40B4-BE49-F238E27FC236}">
                  <a16:creationId xmlns:a16="http://schemas.microsoft.com/office/drawing/2014/main" id="{9306037F-004E-49B9-141A-3851A04F3BFB}"/>
                </a:ext>
              </a:extLst>
            </p:cNvPr>
            <p:cNvSpPr/>
            <p:nvPr/>
          </p:nvSpPr>
          <p:spPr>
            <a:xfrm>
              <a:off x="3471143" y="2720259"/>
              <a:ext cx="5769481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When learning how to use a machine, listen very carefully to all instructions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given  by the workshop supervisor — ask questions if you do not fully 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understand.</a:t>
              </a:r>
              <a:endParaRPr lang="en-US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50F727C-4234-23BF-7338-7D62D57AC4C7}"/>
              </a:ext>
            </a:extLst>
          </p:cNvPr>
          <p:cNvGrpSpPr/>
          <p:nvPr/>
        </p:nvGrpSpPr>
        <p:grpSpPr>
          <a:xfrm>
            <a:off x="2506771" y="4949286"/>
            <a:ext cx="9750289" cy="694944"/>
            <a:chOff x="3031792" y="2705842"/>
            <a:chExt cx="4933976" cy="69494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F2EBCDB-64CF-78E1-0319-7F3CA824C304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43" name="Shape 5">
                <a:extLst>
                  <a:ext uri="{FF2B5EF4-FFF2-40B4-BE49-F238E27FC236}">
                    <a16:creationId xmlns:a16="http://schemas.microsoft.com/office/drawing/2014/main" id="{20482204-1F8F-1094-98C5-5C0D9B63A5E0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44" name="Text 6">
                <a:extLst>
                  <a:ext uri="{FF2B5EF4-FFF2-40B4-BE49-F238E27FC236}">
                    <a16:creationId xmlns:a16="http://schemas.microsoft.com/office/drawing/2014/main" id="{52BF6F08-F908-66EA-4116-7911DE8127BE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4</a:t>
                </a:r>
                <a:endParaRPr lang="en-US" dirty="0"/>
              </a:p>
            </p:txBody>
          </p:sp>
        </p:grpSp>
        <p:sp>
          <p:nvSpPr>
            <p:cNvPr id="42" name="Text 7">
              <a:extLst>
                <a:ext uri="{FF2B5EF4-FFF2-40B4-BE49-F238E27FC236}">
                  <a16:creationId xmlns:a16="http://schemas.microsoft.com/office/drawing/2014/main" id="{DE48D02F-5095-966B-85EA-F1CDEC1AB5EF}"/>
                </a:ext>
              </a:extLst>
            </p:cNvPr>
            <p:cNvSpPr/>
            <p:nvPr/>
          </p:nvSpPr>
          <p:spPr>
            <a:xfrm>
              <a:off x="3507280" y="2705842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MY" dirty="0"/>
                <a:t>Ensure that you are circuit and equipment connections are correct before</a:t>
              </a:r>
            </a:p>
            <a:p>
              <a:r>
                <a:rPr lang="en-MY" dirty="0"/>
                <a:t>turning “ON” the power supply.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FFD8D-7131-7737-B53A-2835676A4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1B790AC-FB0A-99B8-2D3C-A7121CECD04C}"/>
              </a:ext>
            </a:extLst>
          </p:cNvPr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 SAFETY RULES FOR MACHINES USED IN THE WORKSHOP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36EA433-C66D-0FAD-1BF2-5F3F70BAA329}"/>
              </a:ext>
            </a:extLst>
          </p:cNvPr>
          <p:cNvSpPr/>
          <p:nvPr/>
        </p:nvSpPr>
        <p:spPr>
          <a:xfrm>
            <a:off x="376610" y="1114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Operating Machines Safely</a:t>
            </a:r>
            <a:endParaRPr lang="en-US" sz="28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0DD511A-AD1B-F2FC-ACC7-E8E51F96F476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B43DA33E-2F80-7477-90A1-92B629237294}"/>
              </a:ext>
            </a:extLst>
          </p:cNvPr>
          <p:cNvSpPr/>
          <p:nvPr/>
        </p:nvSpPr>
        <p:spPr>
          <a:xfrm>
            <a:off x="1057353" y="2269837"/>
            <a:ext cx="88106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5000"/>
              </a:lnSpc>
            </a:pPr>
            <a:endParaRPr lang="en-US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3C4A05-51B9-13DC-0F8D-6C18BB097451}"/>
              </a:ext>
            </a:extLst>
          </p:cNvPr>
          <p:cNvGrpSpPr/>
          <p:nvPr/>
        </p:nvGrpSpPr>
        <p:grpSpPr>
          <a:xfrm>
            <a:off x="117716" y="3406796"/>
            <a:ext cx="9750289" cy="694944"/>
            <a:chOff x="3031792" y="2705842"/>
            <a:chExt cx="4933976" cy="69494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BCCBDF7-4A9F-D638-6489-DD46F00A3694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29" name="Shape 5">
                <a:extLst>
                  <a:ext uri="{FF2B5EF4-FFF2-40B4-BE49-F238E27FC236}">
                    <a16:creationId xmlns:a16="http://schemas.microsoft.com/office/drawing/2014/main" id="{B1D98259-B424-386D-8DA1-C884C922AFE6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30" name="Text 6">
                <a:extLst>
                  <a:ext uri="{FF2B5EF4-FFF2-40B4-BE49-F238E27FC236}">
                    <a16:creationId xmlns:a16="http://schemas.microsoft.com/office/drawing/2014/main" id="{1A87AFFF-89C8-9E4E-D79C-E9B7999E6B93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7</a:t>
                </a:r>
                <a:endParaRPr lang="en-US" dirty="0"/>
              </a:p>
            </p:txBody>
          </p:sp>
        </p:grpSp>
        <p:sp>
          <p:nvSpPr>
            <p:cNvPr id="28" name="Text 7">
              <a:extLst>
                <a:ext uri="{FF2B5EF4-FFF2-40B4-BE49-F238E27FC236}">
                  <a16:creationId xmlns:a16="http://schemas.microsoft.com/office/drawing/2014/main" id="{94CC966B-CFF8-A7BA-DA79-2448A3A558AF}"/>
                </a:ext>
              </a:extLst>
            </p:cNvPr>
            <p:cNvSpPr/>
            <p:nvPr/>
          </p:nvSpPr>
          <p:spPr>
            <a:xfrm>
              <a:off x="3507280" y="2705842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If a machine is fitted with guards, they must be used. 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Equipment should never be used if the safety guards 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have been removed. </a:t>
              </a:r>
            </a:p>
          </p:txBody>
        </p:sp>
      </p:grpSp>
      <p:pic>
        <p:nvPicPr>
          <p:cNvPr id="32" name="Picture 5">
            <a:extLst>
              <a:ext uri="{FF2B5EF4-FFF2-40B4-BE49-F238E27FC236}">
                <a16:creationId xmlns:a16="http://schemas.microsoft.com/office/drawing/2014/main" id="{12DAB5EC-E7DC-93B0-BB9A-6FC7B0F5C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600" y="1771436"/>
            <a:ext cx="5834400" cy="41105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3A8B187-8C40-DF68-4F2B-C11BCDE8ABBA}"/>
              </a:ext>
            </a:extLst>
          </p:cNvPr>
          <p:cNvGrpSpPr/>
          <p:nvPr/>
        </p:nvGrpSpPr>
        <p:grpSpPr>
          <a:xfrm>
            <a:off x="117716" y="1956111"/>
            <a:ext cx="9750289" cy="694944"/>
            <a:chOff x="3031792" y="2705842"/>
            <a:chExt cx="4933976" cy="69494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7499E97-6A29-7712-AFB5-F6D4EB47A97F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9" name="Shape 5">
                <a:extLst>
                  <a:ext uri="{FF2B5EF4-FFF2-40B4-BE49-F238E27FC236}">
                    <a16:creationId xmlns:a16="http://schemas.microsoft.com/office/drawing/2014/main" id="{3F6F55A4-FC87-9FCA-8630-796181458328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10" name="Text 6">
                <a:extLst>
                  <a:ext uri="{FF2B5EF4-FFF2-40B4-BE49-F238E27FC236}">
                    <a16:creationId xmlns:a16="http://schemas.microsoft.com/office/drawing/2014/main" id="{156EECE1-93CC-6BB5-8B3F-78920E71A898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6</a:t>
                </a:r>
                <a:endParaRPr lang="en-US" dirty="0"/>
              </a:p>
            </p:txBody>
          </p:sp>
        </p:grpSp>
        <p:sp>
          <p:nvSpPr>
            <p:cNvPr id="8" name="Text 7">
              <a:extLst>
                <a:ext uri="{FF2B5EF4-FFF2-40B4-BE49-F238E27FC236}">
                  <a16:creationId xmlns:a16="http://schemas.microsoft.com/office/drawing/2014/main" id="{53F76A40-F254-36E5-5F5C-58F0645773F2}"/>
                </a:ext>
              </a:extLst>
            </p:cNvPr>
            <p:cNvSpPr/>
            <p:nvPr/>
          </p:nvSpPr>
          <p:spPr>
            <a:xfrm>
              <a:off x="3507280" y="2705842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 machine may be used, and no work undertaken, 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unless the supervisor is satisfied that you are </a:t>
              </a:r>
            </a:p>
            <a:p>
              <a:pPr>
                <a:lnSpc>
                  <a:spcPct val="105000"/>
                </a:lnSpc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capable of doing  so safely.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AF1049-EBF8-5CF2-FDB0-19F6B737BB68}"/>
              </a:ext>
            </a:extLst>
          </p:cNvPr>
          <p:cNvGrpSpPr/>
          <p:nvPr/>
        </p:nvGrpSpPr>
        <p:grpSpPr>
          <a:xfrm>
            <a:off x="117716" y="4820905"/>
            <a:ext cx="9750289" cy="694944"/>
            <a:chOff x="3031792" y="2705842"/>
            <a:chExt cx="4933976" cy="69494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AC380C9-93FC-96AF-CA9A-A6C7FC944FE7}"/>
                </a:ext>
              </a:extLst>
            </p:cNvPr>
            <p:cNvGrpSpPr/>
            <p:nvPr/>
          </p:nvGrpSpPr>
          <p:grpSpPr>
            <a:xfrm>
              <a:off x="3031792" y="2725962"/>
              <a:ext cx="475488" cy="384048"/>
              <a:chOff x="2663953" y="2748140"/>
              <a:chExt cx="475488" cy="384048"/>
            </a:xfrm>
          </p:grpSpPr>
          <p:sp>
            <p:nvSpPr>
              <p:cNvPr id="20" name="Shape 5">
                <a:extLst>
                  <a:ext uri="{FF2B5EF4-FFF2-40B4-BE49-F238E27FC236}">
                    <a16:creationId xmlns:a16="http://schemas.microsoft.com/office/drawing/2014/main" id="{B22F6ED8-9E88-542F-8BDE-35626B63C67B}"/>
                  </a:ext>
                </a:extLst>
              </p:cNvPr>
              <p:cNvSpPr/>
              <p:nvPr/>
            </p:nvSpPr>
            <p:spPr>
              <a:xfrm>
                <a:off x="2794962" y="2763800"/>
                <a:ext cx="213470" cy="352728"/>
              </a:xfrm>
              <a:prstGeom prst="ellipse">
                <a:avLst/>
              </a:prstGeom>
              <a:solidFill>
                <a:srgbClr val="F2A900"/>
              </a:solidFill>
              <a:ln/>
            </p:spPr>
          </p:sp>
          <p:sp>
            <p:nvSpPr>
              <p:cNvPr id="31" name="Text 6">
                <a:extLst>
                  <a:ext uri="{FF2B5EF4-FFF2-40B4-BE49-F238E27FC236}">
                    <a16:creationId xmlns:a16="http://schemas.microsoft.com/office/drawing/2014/main" id="{12A29623-76E8-BCDB-D766-00A2FB0B35EF}"/>
                  </a:ext>
                </a:extLst>
              </p:cNvPr>
              <p:cNvSpPr/>
              <p:nvPr/>
            </p:nvSpPr>
            <p:spPr>
              <a:xfrm>
                <a:off x="2663953" y="2748140"/>
                <a:ext cx="475488" cy="3840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8</a:t>
                </a:r>
                <a:endParaRPr lang="en-US" dirty="0"/>
              </a:p>
            </p:txBody>
          </p:sp>
        </p:grpSp>
        <p:sp>
          <p:nvSpPr>
            <p:cNvPr id="18" name="Text 7">
              <a:extLst>
                <a:ext uri="{FF2B5EF4-FFF2-40B4-BE49-F238E27FC236}">
                  <a16:creationId xmlns:a16="http://schemas.microsoft.com/office/drawing/2014/main" id="{F3BB5852-D52E-A077-C9FA-514BF568D317}"/>
                </a:ext>
              </a:extLst>
            </p:cNvPr>
            <p:cNvSpPr/>
            <p:nvPr/>
          </p:nvSpPr>
          <p:spPr>
            <a:xfrm>
              <a:off x="3507280" y="2705842"/>
              <a:ext cx="4458488" cy="6949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MY" dirty="0"/>
                <a:t>Ensure that switches are “OFF”, the plugs are </a:t>
              </a:r>
            </a:p>
            <a:p>
              <a:r>
                <a:rPr lang="en-MY" dirty="0"/>
                <a:t>unplugged, and the working area is cleaned before</a:t>
              </a:r>
            </a:p>
            <a:p>
              <a:r>
                <a:rPr lang="en-MY" dirty="0"/>
                <a:t>you leave the workshop.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5136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548640" y="1737360"/>
            <a:ext cx="3515258" cy="3749040"/>
          </a:xfrm>
          <a:prstGeom prst="roundRect">
            <a:avLst>
              <a:gd name="adj" fmla="val 2081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en-MY" dirty="0"/>
          </a:p>
        </p:txBody>
      </p:sp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 </a:t>
            </a:r>
            <a:r>
              <a:rPr lang="en-US" sz="3500" b="1" kern="0" spc="20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SAFETY</a:t>
            </a:r>
            <a:endParaRPr lang="en-US" sz="3500" b="1" kern="0" spc="200" dirty="0">
              <a:solidFill>
                <a:srgbClr val="B974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39" y="79552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Definitions — Events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41248" y="2057400"/>
            <a:ext cx="73152" cy="457200"/>
          </a:xfrm>
          <a:prstGeom prst="roundRect">
            <a:avLst/>
          </a:prstGeom>
          <a:solidFill>
            <a:srgbClr val="F2A900"/>
          </a:solidFill>
          <a:ln/>
        </p:spPr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D5B00A-1B64-5942-9696-EE9B0D9F9164}"/>
              </a:ext>
            </a:extLst>
          </p:cNvPr>
          <p:cNvGrpSpPr/>
          <p:nvPr/>
        </p:nvGrpSpPr>
        <p:grpSpPr>
          <a:xfrm>
            <a:off x="548639" y="1737360"/>
            <a:ext cx="3496971" cy="3749040"/>
            <a:chOff x="548639" y="1737360"/>
            <a:chExt cx="3496971" cy="3749040"/>
          </a:xfrm>
        </p:grpSpPr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AEADA5C9-0FC1-DC3B-82EA-35181FBED0C0}"/>
                </a:ext>
              </a:extLst>
            </p:cNvPr>
            <p:cNvSpPr/>
            <p:nvPr/>
          </p:nvSpPr>
          <p:spPr>
            <a:xfrm>
              <a:off x="548639" y="1737360"/>
              <a:ext cx="3496971" cy="3749040"/>
            </a:xfrm>
            <a:prstGeom prst="homePlate">
              <a:avLst>
                <a:gd name="adj" fmla="val 11312"/>
              </a:avLst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1051560" y="1965960"/>
              <a:ext cx="273801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Accident</a:t>
              </a:r>
              <a:endParaRPr lang="en-US" sz="20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841248" y="2743200"/>
              <a:ext cx="2930042" cy="2468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An undesired circumstance which gives rise to ill-health or injury, damage to property, plant, products or the environment, production losses, or increased liabilities.</a:t>
              </a:r>
              <a:endParaRPr lang="en-US" dirty="0"/>
            </a:p>
          </p:txBody>
        </p:sp>
      </p:grpSp>
      <p:sp>
        <p:nvSpPr>
          <p:cNvPr id="8" name="Shape 6"/>
          <p:cNvSpPr/>
          <p:nvPr/>
        </p:nvSpPr>
        <p:spPr>
          <a:xfrm>
            <a:off x="4338218" y="1737360"/>
            <a:ext cx="3515258" cy="3749040"/>
          </a:xfrm>
          <a:prstGeom prst="roundRect">
            <a:avLst>
              <a:gd name="adj" fmla="val 2081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  <p:txBody>
          <a:bodyPr/>
          <a:lstStyle/>
          <a:p>
            <a:endParaRPr lang="en-MY" dirty="0"/>
          </a:p>
        </p:txBody>
      </p:sp>
      <p:sp>
        <p:nvSpPr>
          <p:cNvPr id="9" name="Shape 7"/>
          <p:cNvSpPr/>
          <p:nvPr/>
        </p:nvSpPr>
        <p:spPr>
          <a:xfrm>
            <a:off x="4630826" y="2057400"/>
            <a:ext cx="73152" cy="457200"/>
          </a:xfrm>
          <a:prstGeom prst="roundRect">
            <a:avLst/>
          </a:prstGeom>
          <a:solidFill>
            <a:srgbClr val="F2A900"/>
          </a:solidFill>
          <a:ln/>
        </p:spPr>
      </p:sp>
      <p:sp>
        <p:nvSpPr>
          <p:cNvPr id="10" name="Text 8"/>
          <p:cNvSpPr/>
          <p:nvPr/>
        </p:nvSpPr>
        <p:spPr>
          <a:xfrm>
            <a:off x="4841138" y="1965960"/>
            <a:ext cx="27380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Incident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630826" y="2743200"/>
            <a:ext cx="2930042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Undesired circumstances and ‘near misses’ which could cause accidents.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8127797" y="1737360"/>
            <a:ext cx="3515258" cy="3749040"/>
          </a:xfrm>
          <a:prstGeom prst="roundRect">
            <a:avLst>
              <a:gd name="adj" fmla="val 2081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420405" y="2057400"/>
            <a:ext cx="73152" cy="457200"/>
          </a:xfrm>
          <a:prstGeom prst="roundRect">
            <a:avLst/>
          </a:prstGeom>
          <a:solidFill>
            <a:srgbClr val="F2A900"/>
          </a:solidFill>
          <a:ln/>
        </p:spPr>
      </p:sp>
      <p:sp>
        <p:nvSpPr>
          <p:cNvPr id="14" name="Text 12"/>
          <p:cNvSpPr/>
          <p:nvPr/>
        </p:nvSpPr>
        <p:spPr>
          <a:xfrm>
            <a:off x="8630717" y="1965960"/>
            <a:ext cx="27380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Ill Health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420405" y="2743200"/>
            <a:ext cx="2930042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Acute and chronic ill health caused by physical, chemical or biological agents, as well as adverse effects on mental health.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26CA3C-A56E-40E1-4D4B-1E1DC80941D2}"/>
              </a:ext>
            </a:extLst>
          </p:cNvPr>
          <p:cNvSpPr txBox="1"/>
          <p:nvPr/>
        </p:nvSpPr>
        <p:spPr>
          <a:xfrm>
            <a:off x="367861" y="1321193"/>
            <a:ext cx="918604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5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Core concepts and definitions that frame every safety discussion in this course.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 INDUSTRIAL SAFETY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Definitions — Hazard, Risk &amp; Safety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338218" y="1737360"/>
            <a:ext cx="3515258" cy="3749040"/>
          </a:xfrm>
          <a:prstGeom prst="roundRect">
            <a:avLst>
              <a:gd name="adj" fmla="val 2081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  <p:txBody>
          <a:bodyPr/>
          <a:lstStyle/>
          <a:p>
            <a:endParaRPr lang="en-MY" dirty="0"/>
          </a:p>
        </p:txBody>
      </p:sp>
      <p:sp>
        <p:nvSpPr>
          <p:cNvPr id="12" name="Text 10"/>
          <p:cNvSpPr/>
          <p:nvPr/>
        </p:nvSpPr>
        <p:spPr>
          <a:xfrm>
            <a:off x="4630826" y="2651760"/>
            <a:ext cx="293004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30826" y="3200400"/>
            <a:ext cx="293004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likelihood that a specified undesired event will occur, due to the realisation of a hazard by, or during, work activities or by the products and services those activities create.</a:t>
            </a:r>
          </a:p>
        </p:txBody>
      </p:sp>
      <p:sp>
        <p:nvSpPr>
          <p:cNvPr id="14" name="Shape 12"/>
          <p:cNvSpPr/>
          <p:nvPr/>
        </p:nvSpPr>
        <p:spPr>
          <a:xfrm>
            <a:off x="8127797" y="1737360"/>
            <a:ext cx="3515258" cy="3749040"/>
          </a:xfrm>
          <a:prstGeom prst="roundRect">
            <a:avLst>
              <a:gd name="adj" fmla="val 2081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420405" y="2651760"/>
            <a:ext cx="293004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Safety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420405" y="3200400"/>
            <a:ext cx="293004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‘control of accidental loss.’</a:t>
            </a:r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6236CA8-941D-98BB-A113-E3A34AC7A4D5}"/>
              </a:ext>
            </a:extLst>
          </p:cNvPr>
          <p:cNvGrpSpPr/>
          <p:nvPr/>
        </p:nvGrpSpPr>
        <p:grpSpPr>
          <a:xfrm>
            <a:off x="548640" y="1737360"/>
            <a:ext cx="3515258" cy="3749040"/>
            <a:chOff x="548640" y="1737360"/>
            <a:chExt cx="3515258" cy="3749040"/>
          </a:xfrm>
        </p:grpSpPr>
        <p:sp>
          <p:nvSpPr>
            <p:cNvPr id="28" name="Shape 2">
              <a:extLst>
                <a:ext uri="{FF2B5EF4-FFF2-40B4-BE49-F238E27FC236}">
                  <a16:creationId xmlns:a16="http://schemas.microsoft.com/office/drawing/2014/main" id="{E16B0B33-4930-E1D1-D680-B5591959EFA2}"/>
                </a:ext>
              </a:extLst>
            </p:cNvPr>
            <p:cNvSpPr/>
            <p:nvPr/>
          </p:nvSpPr>
          <p:spPr>
            <a:xfrm>
              <a:off x="548640" y="1737360"/>
              <a:ext cx="3515258" cy="3749040"/>
            </a:xfrm>
            <a:prstGeom prst="roundRect">
              <a:avLst>
                <a:gd name="adj" fmla="val 2081"/>
              </a:avLst>
            </a:prstGeom>
            <a:solidFill>
              <a:schemeClr val="tx2">
                <a:lumMod val="10000"/>
                <a:lumOff val="90000"/>
              </a:schemeClr>
            </a:soli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MY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8C93087-5830-762F-0B97-2095068E5743}"/>
                </a:ext>
              </a:extLst>
            </p:cNvPr>
            <p:cNvGrpSpPr/>
            <p:nvPr/>
          </p:nvGrpSpPr>
          <p:grpSpPr>
            <a:xfrm>
              <a:off x="566926" y="1737360"/>
              <a:ext cx="3496971" cy="3749040"/>
              <a:chOff x="548639" y="1737360"/>
              <a:chExt cx="3496971" cy="3749040"/>
            </a:xfrm>
          </p:grpSpPr>
          <p:sp>
            <p:nvSpPr>
              <p:cNvPr id="24" name="Arrow: Pentagon 23">
                <a:extLst>
                  <a:ext uri="{FF2B5EF4-FFF2-40B4-BE49-F238E27FC236}">
                    <a16:creationId xmlns:a16="http://schemas.microsoft.com/office/drawing/2014/main" id="{C47365B7-C404-3802-D67D-68F63E9F8AF6}"/>
                  </a:ext>
                </a:extLst>
              </p:cNvPr>
              <p:cNvSpPr/>
              <p:nvPr/>
            </p:nvSpPr>
            <p:spPr>
              <a:xfrm>
                <a:off x="548639" y="1737360"/>
                <a:ext cx="3496971" cy="3749040"/>
              </a:xfrm>
              <a:prstGeom prst="homePlate">
                <a:avLst>
                  <a:gd name="adj" fmla="val 11312"/>
                </a:avLst>
              </a:prstGeom>
              <a:solidFill>
                <a:schemeClr val="tx2">
                  <a:lumMod val="25000"/>
                  <a:lumOff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 dirty="0"/>
              </a:p>
            </p:txBody>
          </p:sp>
          <p:sp>
            <p:nvSpPr>
              <p:cNvPr id="25" name="Text 4">
                <a:extLst>
                  <a:ext uri="{FF2B5EF4-FFF2-40B4-BE49-F238E27FC236}">
                    <a16:creationId xmlns:a16="http://schemas.microsoft.com/office/drawing/2014/main" id="{02C186D0-B8DF-4740-E8BB-F118E4ABE5F4}"/>
                  </a:ext>
                </a:extLst>
              </p:cNvPr>
              <p:cNvSpPr/>
              <p:nvPr/>
            </p:nvSpPr>
            <p:spPr>
              <a:xfrm>
                <a:off x="1051560" y="1965960"/>
                <a:ext cx="2738018" cy="6400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Hazard</a:t>
                </a:r>
              </a:p>
            </p:txBody>
          </p:sp>
          <p:sp>
            <p:nvSpPr>
              <p:cNvPr id="26" name="Text 5">
                <a:extLst>
                  <a:ext uri="{FF2B5EF4-FFF2-40B4-BE49-F238E27FC236}">
                    <a16:creationId xmlns:a16="http://schemas.microsoft.com/office/drawing/2014/main" id="{A46C5629-6A7C-22FB-9DB5-B29201AA2272}"/>
                  </a:ext>
                </a:extLst>
              </p:cNvPr>
              <p:cNvSpPr/>
              <p:nvPr/>
            </p:nvSpPr>
            <p:spPr>
              <a:xfrm>
                <a:off x="841248" y="2743200"/>
                <a:ext cx="2930042" cy="2468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25000"/>
                  </a:lnSpc>
                  <a:buNone/>
                </a:pPr>
                <a:r>
                  <a:rPr lang="en-US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The potential to cause harm — including ill health and injury, damage to property, plant, products or the environment, production losses, or increased liabilities.</a:t>
                </a: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 INDUSTRIAL SAFETY  ·  OSH CONCEPT</a:t>
            </a:r>
          </a:p>
        </p:txBody>
      </p:sp>
      <p:sp>
        <p:nvSpPr>
          <p:cNvPr id="3" name="Text 1"/>
          <p:cNvSpPr/>
          <p:nvPr/>
        </p:nvSpPr>
        <p:spPr>
          <a:xfrm>
            <a:off x="548639" y="11201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Hazard to Accident: The OSH Chain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286000"/>
            <a:ext cx="2533574" cy="2743200"/>
          </a:xfrm>
          <a:prstGeom prst="roundRect">
            <a:avLst>
              <a:gd name="adj" fmla="val 2887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24231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51560" y="2343150"/>
            <a:ext cx="21678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Hazard / Danger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82980" y="3133881"/>
            <a:ext cx="216781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Observable, or predicted from knowledge.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082214" y="3337560"/>
            <a:ext cx="320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3402254" y="2286000"/>
            <a:ext cx="2533574" cy="2743200"/>
          </a:xfrm>
          <a:prstGeom prst="roundRect">
            <a:avLst>
              <a:gd name="adj" fmla="val 2887"/>
            </a:avLst>
          </a:prstGeom>
          <a:solidFill>
            <a:srgbClr val="FA8376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585134" y="24231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928034" y="2316917"/>
            <a:ext cx="21678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</a:p>
        </p:txBody>
      </p:sp>
      <p:sp>
        <p:nvSpPr>
          <p:cNvPr id="12" name="Text 10"/>
          <p:cNvSpPr/>
          <p:nvPr/>
        </p:nvSpPr>
        <p:spPr>
          <a:xfrm>
            <a:off x="3731150" y="3290341"/>
            <a:ext cx="216781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Not directly observable — the probability of harm to system elements being realised from exposure to hazard and danger.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935828" y="3337560"/>
            <a:ext cx="320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6255868" y="2286000"/>
            <a:ext cx="2533574" cy="2743200"/>
          </a:xfrm>
          <a:prstGeom prst="roundRect">
            <a:avLst>
              <a:gd name="adj" fmla="val 2887"/>
            </a:avLst>
          </a:prstGeom>
          <a:solidFill>
            <a:srgbClr val="FFC000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438748" y="24231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745020" y="2343150"/>
            <a:ext cx="21678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Harm</a:t>
            </a:r>
          </a:p>
        </p:txBody>
      </p:sp>
      <p:sp>
        <p:nvSpPr>
          <p:cNvPr id="17" name="Text 15"/>
          <p:cNvSpPr/>
          <p:nvPr/>
        </p:nvSpPr>
        <p:spPr>
          <a:xfrm>
            <a:off x="6575907" y="2939796"/>
            <a:ext cx="216781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Damage to system elements, whether long- or short-term.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789441" y="3337560"/>
            <a:ext cx="320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9109481" y="2286000"/>
            <a:ext cx="2533574" cy="2743200"/>
          </a:xfrm>
          <a:prstGeom prst="roundRect">
            <a:avLst>
              <a:gd name="adj" fmla="val 2887"/>
            </a:avLst>
          </a:prstGeom>
          <a:solidFill>
            <a:srgbClr val="FF0000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  <p:txBody>
          <a:bodyPr/>
          <a:lstStyle/>
          <a:p>
            <a:endParaRPr lang="en-MY" dirty="0"/>
          </a:p>
        </p:txBody>
      </p:sp>
      <p:sp>
        <p:nvSpPr>
          <p:cNvPr id="20" name="Text 18"/>
          <p:cNvSpPr/>
          <p:nvPr/>
        </p:nvSpPr>
        <p:spPr>
          <a:xfrm>
            <a:off x="9292361" y="24231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658121" y="2316917"/>
            <a:ext cx="216781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Accident</a:t>
            </a:r>
          </a:p>
        </p:txBody>
      </p:sp>
      <p:sp>
        <p:nvSpPr>
          <p:cNvPr id="22" name="Text 20"/>
          <p:cNvSpPr/>
          <p:nvPr/>
        </p:nvSpPr>
        <p:spPr>
          <a:xfrm>
            <a:off x="9306128" y="3182112"/>
            <a:ext cx="216781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Injuries, ill health, and damage.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12">
            <a:extLst>
              <a:ext uri="{FF2B5EF4-FFF2-40B4-BE49-F238E27FC236}">
                <a16:creationId xmlns:a16="http://schemas.microsoft.com/office/drawing/2014/main" id="{56E4B75A-1B59-451F-A8EE-95739319E607}"/>
              </a:ext>
            </a:extLst>
          </p:cNvPr>
          <p:cNvSpPr/>
          <p:nvPr/>
        </p:nvSpPr>
        <p:spPr>
          <a:xfrm>
            <a:off x="4292498" y="1708129"/>
            <a:ext cx="3515258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 INDUSTRIAL SAFETY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Accidents Must Be Prevented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20240"/>
            <a:ext cx="420624" cy="42062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920240"/>
            <a:ext cx="5120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Moral / Humane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2880360"/>
            <a:ext cx="29666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No one comes to work to be injured or killed.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338218" y="1691640"/>
            <a:ext cx="3515258" cy="1920240"/>
          </a:xfrm>
          <a:prstGeom prst="roundRect">
            <a:avLst>
              <a:gd name="adj" fmla="val 3810"/>
            </a:avLst>
          </a:prstGeom>
          <a:noFill/>
          <a:ln/>
        </p:spPr>
      </p:sp>
      <p:sp>
        <p:nvSpPr>
          <p:cNvPr id="10" name="Shape 8"/>
          <p:cNvSpPr/>
          <p:nvPr/>
        </p:nvSpPr>
        <p:spPr>
          <a:xfrm>
            <a:off x="4612538" y="1920240"/>
            <a:ext cx="420624" cy="42062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/>
          <p:cNvSpPr/>
          <p:nvPr/>
        </p:nvSpPr>
        <p:spPr>
          <a:xfrm>
            <a:off x="4566818" y="1920240"/>
            <a:ext cx="5120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612538" y="251460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</a:p>
        </p:txBody>
      </p:sp>
      <p:sp>
        <p:nvSpPr>
          <p:cNvPr id="13" name="Text 11"/>
          <p:cNvSpPr/>
          <p:nvPr/>
        </p:nvSpPr>
        <p:spPr>
          <a:xfrm>
            <a:off x="4612538" y="2880360"/>
            <a:ext cx="29666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Accidents cost organisations money — in downtime, retraining and replacement.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8127797" y="1691640"/>
            <a:ext cx="3515258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02117" y="1920240"/>
            <a:ext cx="420624" cy="42062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6" name="Text 14"/>
          <p:cNvSpPr/>
          <p:nvPr/>
        </p:nvSpPr>
        <p:spPr>
          <a:xfrm>
            <a:off x="8356397" y="1920240"/>
            <a:ext cx="5120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402117" y="251460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Legislation</a:t>
            </a:r>
          </a:p>
        </p:txBody>
      </p:sp>
      <p:sp>
        <p:nvSpPr>
          <p:cNvPr id="18" name="Text 16"/>
          <p:cNvSpPr/>
          <p:nvPr/>
        </p:nvSpPr>
        <p:spPr>
          <a:xfrm>
            <a:off x="8402117" y="2880360"/>
            <a:ext cx="29666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 carry a legal obligation to prevent workplace accidents.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548640" y="3886200"/>
            <a:ext cx="11094415" cy="1508760"/>
          </a:xfrm>
          <a:prstGeom prst="roundRect">
            <a:avLst>
              <a:gd name="adj" fmla="val 4848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68680" y="4041648"/>
            <a:ext cx="10454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 “near miss” hurts productivity</a:t>
            </a:r>
          </a:p>
        </p:txBody>
      </p:sp>
      <p:sp>
        <p:nvSpPr>
          <p:cNvPr id="21" name="Text 19"/>
          <p:cNvSpPr/>
          <p:nvPr/>
        </p:nvSpPr>
        <p:spPr>
          <a:xfrm>
            <a:off x="868680" y="4407408"/>
            <a:ext cx="104543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It costs time and money to retrain a new worker  •  new workers are initially less productive than experienced ones  •  goods or equipment lost must be replaced  •  other workers feel afraid or unhappy working somewhere that could injure or kill </a:t>
            </a:r>
            <a:r>
              <a:rPr lang="en-US" dirty="0"/>
              <a:t>them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— and this harms productivity.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MEM161  ·  Chapter 1  ·  Workshop Safety Regulations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 INDUSTRIAL SAFETY</a:t>
            </a:r>
          </a:p>
        </p:txBody>
      </p:sp>
      <p:sp>
        <p:nvSpPr>
          <p:cNvPr id="3" name="Text 1"/>
          <p:cNvSpPr/>
          <p:nvPr/>
        </p:nvSpPr>
        <p:spPr>
          <a:xfrm>
            <a:off x="548639" y="911927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Occupational Safety &amp; Health Governance in Malaysia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804008" y="1783080"/>
            <a:ext cx="658368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804008" y="1783080"/>
            <a:ext cx="6583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of Malaysia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2804008" y="2350008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804008" y="2670048"/>
            <a:ext cx="658368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804008" y="2670048"/>
            <a:ext cx="6583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Human Resources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804008" y="3236976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804008" y="3557016"/>
            <a:ext cx="6583680" cy="566928"/>
          </a:xfrm>
          <a:prstGeom prst="roundRect">
            <a:avLst>
              <a:gd name="adj" fmla="val 9677"/>
            </a:avLst>
          </a:prstGeom>
          <a:solidFill>
            <a:schemeClr val="accent2">
              <a:lumMod val="75000"/>
            </a:schemeClr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804008" y="3557016"/>
            <a:ext cx="6583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Occupational Safety and Health (DOSH)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095848" y="4215384"/>
            <a:ext cx="0" cy="0"/>
          </a:xfrm>
          <a:prstGeom prst="line">
            <a:avLst/>
          </a:prstGeom>
          <a:noFill/>
          <a:ln w="25400">
            <a:solidFill>
              <a:srgbClr val="B974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346808" y="4535424"/>
            <a:ext cx="3291840" cy="1051560"/>
          </a:xfrm>
          <a:prstGeom prst="roundRect">
            <a:avLst>
              <a:gd name="adj" fmla="val 8421"/>
            </a:avLst>
          </a:prstGeom>
          <a:solidFill>
            <a:srgbClr val="F2A900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346808" y="460857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NIOSH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2483968" y="497433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Institute of Occupational Safety and Health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6553048" y="4535424"/>
            <a:ext cx="3291840" cy="1088136"/>
          </a:xfrm>
          <a:prstGeom prst="roundRect">
            <a:avLst>
              <a:gd name="adj" fmla="val 8421"/>
            </a:avLst>
          </a:prstGeom>
          <a:solidFill>
            <a:srgbClr val="F2A900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553048" y="460857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OSHA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690208" y="497433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Occupational Safety and Health Act functions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372F282-1058-2305-B091-016B4A2EC562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3972393" y="4123944"/>
            <a:ext cx="2123455" cy="365760"/>
          </a:xfrm>
          <a:prstGeom prst="straightConnector1">
            <a:avLst/>
          </a:prstGeom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9E97C3F-D67B-2A80-0F55-F87ADAABAC99}"/>
              </a:ext>
            </a:extLst>
          </p:cNvPr>
          <p:cNvCxnSpPr>
            <a:cxnSpLocks/>
            <a:stCxn id="10" idx="2"/>
            <a:endCxn id="17" idx="0"/>
          </p:cNvCxnSpPr>
          <p:nvPr/>
        </p:nvCxnSpPr>
        <p:spPr>
          <a:xfrm>
            <a:off x="6095848" y="4123944"/>
            <a:ext cx="2103120" cy="411480"/>
          </a:xfrm>
          <a:prstGeom prst="straightConnector1">
            <a:avLst/>
          </a:prstGeom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 </a:t>
            </a:r>
            <a:r>
              <a:rPr lang="en-US" sz="3500" b="1" kern="0" spc="20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SAFETY</a:t>
            </a:r>
            <a:endParaRPr lang="en-US" sz="3500" b="1" kern="0" spc="200" dirty="0">
              <a:solidFill>
                <a:srgbClr val="B974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9939" y="88696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Role of DOSH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0802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20240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920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80160" y="1874520"/>
            <a:ext cx="2165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Standard setting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2350008"/>
            <a:ext cx="26230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Standards on safety, health and welfare are reviewed, drafted and finalised from time to time, so they stay relevant to workplace conditions.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903180" y="1691640"/>
            <a:ext cx="30802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131780" y="1920240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/>
          <p:cNvSpPr/>
          <p:nvPr/>
        </p:nvSpPr>
        <p:spPr>
          <a:xfrm>
            <a:off x="4086060" y="1920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634700" y="1874520"/>
            <a:ext cx="2165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Policy study</a:t>
            </a:r>
          </a:p>
        </p:txBody>
      </p:sp>
      <p:sp>
        <p:nvSpPr>
          <p:cNvPr id="13" name="Text 11"/>
          <p:cNvSpPr/>
          <p:nvPr/>
        </p:nvSpPr>
        <p:spPr>
          <a:xfrm>
            <a:off x="4131780" y="2350008"/>
            <a:ext cx="26230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Existing OSH policies are studied periodically to assess how well they meet their objectives, and revised where needed.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30802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77240" y="3794760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3794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3749040"/>
            <a:ext cx="2165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Drafting regulations</a:t>
            </a:r>
          </a:p>
        </p:txBody>
      </p:sp>
      <p:sp>
        <p:nvSpPr>
          <p:cNvPr id="18" name="Text 16"/>
          <p:cNvSpPr/>
          <p:nvPr/>
        </p:nvSpPr>
        <p:spPr>
          <a:xfrm>
            <a:off x="777240" y="4224528"/>
            <a:ext cx="26230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New regulations, codes of practice and guidelines are drafted and amended to help industry meet its obligations under the Act.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903180" y="3566160"/>
            <a:ext cx="30802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131780" y="3794760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1" name="Text 19"/>
          <p:cNvSpPr/>
          <p:nvPr/>
        </p:nvSpPr>
        <p:spPr>
          <a:xfrm>
            <a:off x="4086060" y="3794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634700" y="3749040"/>
            <a:ext cx="2165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</a:t>
            </a:r>
          </a:p>
        </p:txBody>
      </p:sp>
      <p:sp>
        <p:nvSpPr>
          <p:cNvPr id="23" name="Text 21"/>
          <p:cNvSpPr/>
          <p:nvPr/>
        </p:nvSpPr>
        <p:spPr>
          <a:xfrm>
            <a:off x="4131780" y="4224528"/>
            <a:ext cx="26230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activities protect the safety, health and welfare of workers under the Acts listed opposite.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7427177" y="1691640"/>
            <a:ext cx="4215878" cy="4279392"/>
          </a:xfrm>
          <a:prstGeom prst="roundRect">
            <a:avLst>
              <a:gd name="adj" fmla="val 1975"/>
            </a:avLst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701497" y="1874520"/>
            <a:ext cx="36672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Enforced under</a:t>
            </a:r>
          </a:p>
        </p:txBody>
      </p:sp>
      <p:sp>
        <p:nvSpPr>
          <p:cNvPr id="26" name="Text 24"/>
          <p:cNvSpPr/>
          <p:nvPr/>
        </p:nvSpPr>
        <p:spPr>
          <a:xfrm>
            <a:off x="7701497" y="2194560"/>
            <a:ext cx="366723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• Occupational Safety and Health Act 1994 (Act 514)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• Factories and Machinery Act 1967 (Act 139)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• Petroleum (Safety Measures) Act 1984 (Act 302)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7701497" y="3383280"/>
            <a:ext cx="3667238" cy="0"/>
          </a:xfrm>
          <a:prstGeom prst="line">
            <a:avLst/>
          </a:prstGeom>
          <a:noFill/>
          <a:ln w="12700">
            <a:solidFill>
              <a:srgbClr val="262D34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01497" y="3493008"/>
            <a:ext cx="36672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activities by DOSH include:</a:t>
            </a:r>
          </a:p>
        </p:txBody>
      </p:sp>
      <p:sp>
        <p:nvSpPr>
          <p:cNvPr id="29" name="Text 27"/>
          <p:cNvSpPr/>
          <p:nvPr/>
        </p:nvSpPr>
        <p:spPr>
          <a:xfrm>
            <a:off x="7701497" y="4279392"/>
            <a:ext cx="366723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00050" indent="-400050">
              <a:lnSpc>
                <a:spcPct val="135000"/>
              </a:lnSpc>
              <a:buAutoNum type="romanLcPeriod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Approval &amp; authorization  </a:t>
            </a:r>
          </a:p>
          <a:p>
            <a:pPr marL="400050" indent="-400050">
              <a:lnSpc>
                <a:spcPct val="135000"/>
              </a:lnSpc>
              <a:buAutoNum type="romanLcPeriod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 </a:t>
            </a:r>
          </a:p>
          <a:p>
            <a:pPr marL="0" indent="0">
              <a:lnSpc>
                <a:spcPct val="135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iii.      Certification </a:t>
            </a:r>
          </a:p>
          <a:p>
            <a:pPr marL="0" indent="0">
              <a:lnSpc>
                <a:spcPct val="135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v.      Inspection  </a:t>
            </a:r>
          </a:p>
          <a:p>
            <a:pPr marL="400050" indent="-400050">
              <a:lnSpc>
                <a:spcPct val="135000"/>
              </a:lnSpc>
              <a:buAutoNum type="romanLcPeriod" startAt="6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Investigation    </a:t>
            </a:r>
          </a:p>
          <a:p>
            <a:pPr marL="400050" indent="-400050">
              <a:lnSpc>
                <a:spcPct val="135000"/>
              </a:lnSpc>
              <a:buAutoNum type="romanLcPeriod" startAt="6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iv. Litigation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400" dirty="0"/>
          </a:p>
        </p:txBody>
      </p:sp>
      <p:sp>
        <p:nvSpPr>
          <p:cNvPr id="33" name="Text 18">
            <a:extLst>
              <a:ext uri="{FF2B5EF4-FFF2-40B4-BE49-F238E27FC236}">
                <a16:creationId xmlns:a16="http://schemas.microsoft.com/office/drawing/2014/main" id="{AD0EF193-77E6-7663-DB5A-0C24C23A7B6A}"/>
              </a:ext>
            </a:extLst>
          </p:cNvPr>
          <p:cNvSpPr/>
          <p:nvPr/>
        </p:nvSpPr>
        <p:spPr>
          <a:xfrm>
            <a:off x="701040" y="66263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 INDUSTRIAL SAFETY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900106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NIOSH — National Institute of Occupational Safety and Health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3893" y="1576184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NIOSH supports Malaysia's OSH system through five core responsibilities: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1926275" cy="3108960"/>
          </a:xfrm>
          <a:prstGeom prst="roundRect">
            <a:avLst>
              <a:gd name="adj" fmla="val 3798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283178" y="2468880"/>
            <a:ext cx="457200" cy="45720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7" name="Text 5"/>
          <p:cNvSpPr/>
          <p:nvPr/>
        </p:nvSpPr>
        <p:spPr>
          <a:xfrm>
            <a:off x="1237458" y="24688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800" y="3108960"/>
            <a:ext cx="16519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Training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3703320"/>
            <a:ext cx="16519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Delivering OSH training programmes across industry.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2840675" y="2194560"/>
            <a:ext cx="1926275" cy="3108960"/>
          </a:xfrm>
          <a:prstGeom prst="roundRect">
            <a:avLst>
              <a:gd name="adj" fmla="val 3798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575213" y="2468880"/>
            <a:ext cx="457200" cy="45720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2" name="Text 10"/>
          <p:cNvSpPr/>
          <p:nvPr/>
        </p:nvSpPr>
        <p:spPr>
          <a:xfrm>
            <a:off x="3529493" y="24688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77835" y="3108960"/>
            <a:ext cx="16519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</a:t>
            </a:r>
          </a:p>
        </p:txBody>
      </p:sp>
      <p:sp>
        <p:nvSpPr>
          <p:cNvPr id="14" name="Text 12"/>
          <p:cNvSpPr/>
          <p:nvPr/>
        </p:nvSpPr>
        <p:spPr>
          <a:xfrm>
            <a:off x="2977835" y="3703320"/>
            <a:ext cx="16519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Administering competency and certification examinations.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132710" y="2194560"/>
            <a:ext cx="1926275" cy="3108960"/>
          </a:xfrm>
          <a:prstGeom prst="roundRect">
            <a:avLst>
              <a:gd name="adj" fmla="val 3798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867248" y="2468880"/>
            <a:ext cx="457200" cy="45720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7" name="Text 15"/>
          <p:cNvSpPr/>
          <p:nvPr/>
        </p:nvSpPr>
        <p:spPr>
          <a:xfrm>
            <a:off x="5821528" y="24688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269870" y="3108960"/>
            <a:ext cx="16519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services</a:t>
            </a:r>
          </a:p>
        </p:txBody>
      </p:sp>
      <p:sp>
        <p:nvSpPr>
          <p:cNvPr id="19" name="Text 17"/>
          <p:cNvSpPr/>
          <p:nvPr/>
        </p:nvSpPr>
        <p:spPr>
          <a:xfrm>
            <a:off x="5269870" y="3703320"/>
            <a:ext cx="16519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Publishing and disseminating OSH information.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7424745" y="2194560"/>
            <a:ext cx="1926275" cy="3108960"/>
          </a:xfrm>
          <a:prstGeom prst="roundRect">
            <a:avLst>
              <a:gd name="adj" fmla="val 3798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159283" y="2468880"/>
            <a:ext cx="457200" cy="45720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2" name="Text 20"/>
          <p:cNvSpPr/>
          <p:nvPr/>
        </p:nvSpPr>
        <p:spPr>
          <a:xfrm>
            <a:off x="8113563" y="24688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561905" y="3108960"/>
            <a:ext cx="16519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Research &amp; development</a:t>
            </a:r>
          </a:p>
        </p:txBody>
      </p:sp>
      <p:sp>
        <p:nvSpPr>
          <p:cNvPr id="24" name="Text 22"/>
          <p:cNvSpPr/>
          <p:nvPr/>
        </p:nvSpPr>
        <p:spPr>
          <a:xfrm>
            <a:off x="7561905" y="3703320"/>
            <a:ext cx="16519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Advancing OSH knowledge and practice.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9716780" y="2194560"/>
            <a:ext cx="1926275" cy="3108960"/>
          </a:xfrm>
          <a:prstGeom prst="roundRect">
            <a:avLst>
              <a:gd name="adj" fmla="val 3798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10451318" y="2468880"/>
            <a:ext cx="457200" cy="45720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7" name="Text 25"/>
          <p:cNvSpPr/>
          <p:nvPr/>
        </p:nvSpPr>
        <p:spPr>
          <a:xfrm>
            <a:off x="10405598" y="24688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9853940" y="3108960"/>
            <a:ext cx="16519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C1onsultation</a:t>
            </a:r>
          </a:p>
        </p:txBody>
      </p:sp>
      <p:sp>
        <p:nvSpPr>
          <p:cNvPr id="29" name="Text 27"/>
          <p:cNvSpPr/>
          <p:nvPr/>
        </p:nvSpPr>
        <p:spPr>
          <a:xfrm>
            <a:off x="9853940" y="3703320"/>
            <a:ext cx="165195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Advising organisations on OSH matters.</a:t>
            </a: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 INDUSTRIAL SAFETY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OSHA — Objectives, Scope &amp; Application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4659654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11101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2194560"/>
            <a:ext cx="411101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• Secure the safety, health and welfare of persons at work against risks arising from work activities.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• Protect persons at a place of work, other than those at work, against similar risks.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3611880"/>
            <a:ext cx="4659654" cy="1737360"/>
          </a:xfrm>
          <a:prstGeom prst="roundRect">
            <a:avLst>
              <a:gd name="adj" fmla="val 4211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  <p:txBody>
          <a:bodyPr/>
          <a:lstStyle/>
          <a:p>
            <a:endParaRPr lang="en-MY" dirty="0"/>
          </a:p>
        </p:txBody>
      </p:sp>
      <p:sp>
        <p:nvSpPr>
          <p:cNvPr id="8" name="Text 6"/>
          <p:cNvSpPr/>
          <p:nvPr/>
        </p:nvSpPr>
        <p:spPr>
          <a:xfrm>
            <a:off x="822960" y="3840480"/>
            <a:ext cx="411101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2A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2960" y="4206240"/>
            <a:ext cx="411101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Covers all working personnel, except: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60" y="4526280"/>
            <a:ext cx="411101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• Armed Forces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• Crew of merchant ships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574054" y="1645920"/>
            <a:ext cx="606900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Applies across industries including:</a:t>
            </a:r>
          </a:p>
        </p:txBody>
      </p:sp>
      <p:sp>
        <p:nvSpPr>
          <p:cNvPr id="12" name="Shape 10"/>
          <p:cNvSpPr/>
          <p:nvPr/>
        </p:nvSpPr>
        <p:spPr>
          <a:xfrm>
            <a:off x="5574054" y="2103120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  <p:txBody>
          <a:bodyPr/>
          <a:lstStyle/>
          <a:p>
            <a:endParaRPr lang="en-MY" dirty="0"/>
          </a:p>
        </p:txBody>
      </p:sp>
      <p:sp>
        <p:nvSpPr>
          <p:cNvPr id="13" name="Text 11"/>
          <p:cNvSpPr/>
          <p:nvPr/>
        </p:nvSpPr>
        <p:spPr>
          <a:xfrm>
            <a:off x="5711214" y="2103120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</a:t>
            </a:r>
          </a:p>
        </p:txBody>
      </p:sp>
      <p:sp>
        <p:nvSpPr>
          <p:cNvPr id="14" name="Shape 12"/>
          <p:cNvSpPr/>
          <p:nvPr/>
        </p:nvSpPr>
        <p:spPr>
          <a:xfrm>
            <a:off x="8722855" y="2103120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60015" y="2103120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Mining &amp; Quarrying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574054" y="2724912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711214" y="2724912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</a:t>
            </a:r>
          </a:p>
        </p:txBody>
      </p:sp>
      <p:sp>
        <p:nvSpPr>
          <p:cNvPr id="18" name="Shape 16"/>
          <p:cNvSpPr/>
          <p:nvPr/>
        </p:nvSpPr>
        <p:spPr>
          <a:xfrm>
            <a:off x="8722855" y="2724912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60015" y="2724912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Agriculture, Forestry &amp; Fishing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574054" y="3346704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1214" y="3346704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Utilities</a:t>
            </a:r>
          </a:p>
        </p:txBody>
      </p:sp>
      <p:sp>
        <p:nvSpPr>
          <p:cNvPr id="22" name="Shape 20"/>
          <p:cNvSpPr/>
          <p:nvPr/>
        </p:nvSpPr>
        <p:spPr>
          <a:xfrm>
            <a:off x="8722855" y="3346704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860015" y="3346704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Wholesale</a:t>
            </a:r>
            <a:r>
              <a:rPr lang="en-US" sz="105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</a:t>
            </a:r>
            <a:r>
              <a:rPr lang="en-US" sz="105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</a:t>
            </a:r>
            <a:r>
              <a:rPr lang="en-US" sz="105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</a:t>
            </a:r>
          </a:p>
        </p:txBody>
      </p:sp>
      <p:sp>
        <p:nvSpPr>
          <p:cNvPr id="24" name="Shape 22"/>
          <p:cNvSpPr/>
          <p:nvPr/>
        </p:nvSpPr>
        <p:spPr>
          <a:xfrm>
            <a:off x="5574054" y="3968496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  <p:txBody>
          <a:bodyPr/>
          <a:lstStyle/>
          <a:p>
            <a:endParaRPr lang="en-MY" dirty="0"/>
          </a:p>
        </p:txBody>
      </p:sp>
      <p:sp>
        <p:nvSpPr>
          <p:cNvPr id="25" name="Text 23"/>
          <p:cNvSpPr/>
          <p:nvPr/>
        </p:nvSpPr>
        <p:spPr>
          <a:xfrm>
            <a:off x="5711214" y="3968496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&amp; Insurance</a:t>
            </a:r>
          </a:p>
        </p:txBody>
      </p:sp>
      <p:sp>
        <p:nvSpPr>
          <p:cNvPr id="26" name="Shape 24"/>
          <p:cNvSpPr/>
          <p:nvPr/>
        </p:nvSpPr>
        <p:spPr>
          <a:xfrm>
            <a:off x="8722855" y="3968496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60015" y="3968496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</a:t>
            </a:r>
            <a:r>
              <a:rPr lang="en-US" sz="105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</a:t>
            </a:r>
            <a:r>
              <a:rPr lang="en-US" sz="105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</a:t>
            </a:r>
            <a:r>
              <a:rPr lang="en-US" sz="105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</a:p>
        </p:txBody>
      </p:sp>
      <p:sp>
        <p:nvSpPr>
          <p:cNvPr id="28" name="Shape 26"/>
          <p:cNvSpPr/>
          <p:nvPr/>
        </p:nvSpPr>
        <p:spPr>
          <a:xfrm>
            <a:off x="5574054" y="4590288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711214" y="4590288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Hotels</a:t>
            </a:r>
            <a:r>
              <a:rPr lang="en-US" sz="105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</a:t>
            </a:r>
            <a:r>
              <a:rPr lang="en-US" sz="105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Restaurants</a:t>
            </a:r>
          </a:p>
        </p:txBody>
      </p:sp>
      <p:sp>
        <p:nvSpPr>
          <p:cNvPr id="30" name="Shape 28"/>
          <p:cNvSpPr/>
          <p:nvPr/>
        </p:nvSpPr>
        <p:spPr>
          <a:xfrm>
            <a:off x="8722855" y="4590288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860015" y="4590288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 &amp; Business Services</a:t>
            </a:r>
          </a:p>
        </p:txBody>
      </p:sp>
      <p:sp>
        <p:nvSpPr>
          <p:cNvPr id="32" name="Shape 30"/>
          <p:cNvSpPr/>
          <p:nvPr/>
        </p:nvSpPr>
        <p:spPr>
          <a:xfrm>
            <a:off x="5574054" y="5212080"/>
            <a:ext cx="2920200" cy="512064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711214" y="5212080"/>
            <a:ext cx="264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Service &amp; Statutory Authorities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 OCCUPATIONAL HAZARD AND CONTROL</a:t>
            </a:r>
          </a:p>
        </p:txBody>
      </p:sp>
      <p:sp>
        <p:nvSpPr>
          <p:cNvPr id="3" name="Text 1"/>
          <p:cNvSpPr/>
          <p:nvPr/>
        </p:nvSpPr>
        <p:spPr>
          <a:xfrm>
            <a:off x="548639" y="850392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Hazard?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1" y="2299716"/>
            <a:ext cx="10927081" cy="3364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Hazard: 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 substance or condition with the potential to cause injury in a given environment or situation.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• </a:t>
            </a:r>
            <a:r>
              <a:rPr lang="en-US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Industrial hazards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may be defined as any condition/ substance produced by </a:t>
            </a:r>
            <a:r>
              <a:rPr lang="en-US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industries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that may cause injury or death to personnel or loss of product or property. </a:t>
            </a:r>
          </a:p>
          <a:p>
            <a:r>
              <a:rPr lang="en-US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Safety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 simple terms means </a:t>
            </a:r>
            <a:r>
              <a:rPr lang="en-US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freedom from the occurrence of risk or injury or loss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. Industrial safety refers to the protection of workers from the danger of industrial accidents. </a:t>
            </a:r>
            <a:endParaRPr lang="en-MY" b="0" i="0" u="none" strike="noStrike" baseline="0" dirty="0">
              <a:latin typeface="Arial" panose="020B0604020202020204" pitchFamily="34" charset="0"/>
            </a:endParaRPr>
          </a:p>
          <a:p>
            <a:r>
              <a:rPr lang="en-US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Hazard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is a potential of substance to cause damage 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Risk: 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probability that harm will occur under defined conditions of exposure to a hazard.</a:t>
            </a:r>
          </a:p>
          <a:p>
            <a:pPr>
              <a:lnSpc>
                <a:spcPct val="120000"/>
              </a:lnSpc>
            </a:pPr>
            <a:endParaRPr lang="en-US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 some </a:t>
            </a:r>
            <a:r>
              <a:rPr lang="en-US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industrial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plants, by the nature of their activities and the substances they use, constitute hazards which are all the greater when they are </a:t>
            </a:r>
            <a:r>
              <a:rPr lang="en-US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located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close to </a:t>
            </a:r>
            <a:r>
              <a:rPr lang="en-US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residential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areas and their residents are particularly exposed in the events for accidents. 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 OCCUPATIONAL HAZARD AND CONTROL</a:t>
            </a:r>
          </a:p>
        </p:txBody>
      </p:sp>
      <p:sp>
        <p:nvSpPr>
          <p:cNvPr id="3" name="Text 1"/>
          <p:cNvSpPr/>
          <p:nvPr/>
        </p:nvSpPr>
        <p:spPr>
          <a:xfrm>
            <a:off x="548639" y="896112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Types of Industrial Hazards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39" y="2249424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5" name="Text 3"/>
          <p:cNvSpPr/>
          <p:nvPr/>
        </p:nvSpPr>
        <p:spPr>
          <a:xfrm>
            <a:off x="502919" y="2249424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05839" y="2176272"/>
            <a:ext cx="49071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Mechanical hazards (press machines and other machinery)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6278727" y="2249424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8" name="Text 6"/>
          <p:cNvSpPr/>
          <p:nvPr/>
        </p:nvSpPr>
        <p:spPr>
          <a:xfrm>
            <a:off x="6233007" y="2249424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35927" y="2176272"/>
            <a:ext cx="49071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Electrical hazards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548639" y="2907792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19" y="2907792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05839" y="2834640"/>
            <a:ext cx="49071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Safe use of lifts and escalators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6278727" y="2907792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4" name="Text 12"/>
          <p:cNvSpPr/>
          <p:nvPr/>
        </p:nvSpPr>
        <p:spPr>
          <a:xfrm>
            <a:off x="6233007" y="2907792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735927" y="2834640"/>
            <a:ext cx="49071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Noise and vibration hazards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548639" y="3566160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19" y="3566160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05839" y="3493008"/>
            <a:ext cx="49071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Radiation, pressurized environments and thermal stress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278727" y="3566160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0" name="Text 18"/>
          <p:cNvSpPr/>
          <p:nvPr/>
        </p:nvSpPr>
        <p:spPr>
          <a:xfrm>
            <a:off x="6233007" y="3566160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735927" y="3493008"/>
            <a:ext cx="49071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Transport activities and gas cylinder safety</a:t>
            </a: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548639" y="4224528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3" name="Text 21"/>
          <p:cNvSpPr/>
          <p:nvPr/>
        </p:nvSpPr>
        <p:spPr>
          <a:xfrm>
            <a:off x="502919" y="4224528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005839" y="4151376"/>
            <a:ext cx="49071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Fire safety in buildings (Fire Services Act, Building Law)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6278727" y="4224528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6" name="Text 24"/>
          <p:cNvSpPr/>
          <p:nvPr/>
        </p:nvSpPr>
        <p:spPr>
          <a:xfrm>
            <a:off x="6233007" y="4224528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6735927" y="4151376"/>
            <a:ext cx="49071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Safety at construction sites</a:t>
            </a: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548639" y="4882896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9" name="Text 27"/>
          <p:cNvSpPr/>
          <p:nvPr/>
        </p:nvSpPr>
        <p:spPr>
          <a:xfrm>
            <a:off x="502919" y="4882896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1005839" y="4809744"/>
            <a:ext cx="490712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Chemical hazards and chemical safety management</a:t>
            </a: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1094414" y="703173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dirty="0"/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78BFA99E-EE0A-2D39-6B6D-FB8DC3D8EB1D}"/>
              </a:ext>
            </a:extLst>
          </p:cNvPr>
          <p:cNvSpPr/>
          <p:nvPr/>
        </p:nvSpPr>
        <p:spPr>
          <a:xfrm>
            <a:off x="704087" y="1385316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Identifying industrial hazards, and the hierarchy of controls used to manage them.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44EA6-1737-F125-1D14-AFDDE0C02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E99442A-6077-A2BF-FEBF-308A44DC6751}"/>
              </a:ext>
            </a:extLst>
          </p:cNvPr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 OCCUPATIONAL HAZARD AND CONTROL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9024722-5CD1-2D49-9C5F-5F7CA2CFAE1F}"/>
              </a:ext>
            </a:extLst>
          </p:cNvPr>
          <p:cNvSpPr/>
          <p:nvPr/>
        </p:nvSpPr>
        <p:spPr>
          <a:xfrm>
            <a:off x="548639" y="850392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Hazard?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3765855-FB25-B7B0-5D0C-D742621CCE9E}"/>
              </a:ext>
            </a:extLst>
          </p:cNvPr>
          <p:cNvSpPr/>
          <p:nvPr/>
        </p:nvSpPr>
        <p:spPr>
          <a:xfrm>
            <a:off x="548640" y="1417320"/>
            <a:ext cx="1109441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0" i="0" u="none" strike="noStrike" baseline="0" dirty="0">
                <a:latin typeface="Calibri" panose="020F0502020204030204" pitchFamily="34" charset="0"/>
              </a:rPr>
              <a:t>Workplace hazards can come from a 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wide range of sources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. General examples include any 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substance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material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process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6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practice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etc. that has the ability to cause harm or adverse health effect to a person under certain conditions. See Table 1</a:t>
            </a:r>
            <a:endParaRPr lang="en-US" sz="1600" dirty="0"/>
          </a:p>
        </p:txBody>
      </p:sp>
      <p:graphicFrame>
        <p:nvGraphicFramePr>
          <p:cNvPr id="23" name="Table 0">
            <a:extLst>
              <a:ext uri="{FF2B5EF4-FFF2-40B4-BE49-F238E27FC236}">
                <a16:creationId xmlns:a16="http://schemas.microsoft.com/office/drawing/2014/main" id="{AAA5AA6C-7DB3-C8AB-E4C6-57271DF481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177995"/>
              </p:ext>
            </p:extLst>
          </p:nvPr>
        </p:nvGraphicFramePr>
        <p:xfrm>
          <a:off x="548640" y="2148840"/>
          <a:ext cx="11094415" cy="3218688"/>
        </p:xfrm>
        <a:graphic>
          <a:graphicData uri="http://schemas.openxmlformats.org/drawingml/2006/table">
            <a:tbl>
              <a:tblPr/>
              <a:tblGrid>
                <a:gridCol w="3772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1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Workplace Hazard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12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 of Hazard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12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 of Harm Caused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1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Knife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Substance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Benzene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Leukemia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Asbestos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Mesothelioma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 of energy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Electricity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Shock, electrocution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Condition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Wet floor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Slips, falls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Welding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Metal fume fever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Practice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 rock mining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C21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Silicosis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 3">
            <a:extLst>
              <a:ext uri="{FF2B5EF4-FFF2-40B4-BE49-F238E27FC236}">
                <a16:creationId xmlns:a16="http://schemas.microsoft.com/office/drawing/2014/main" id="{3E24EBD9-4739-ACCE-D2B7-627FA2453114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88FD9BE-3ED1-C078-9C30-87B87EE37457}"/>
              </a:ext>
            </a:extLst>
          </p:cNvPr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859004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 OCCUPATIONAL HAZARD AND CONTROL</a:t>
            </a:r>
          </a:p>
        </p:txBody>
      </p:sp>
      <p:sp>
        <p:nvSpPr>
          <p:cNvPr id="3" name="Text 1"/>
          <p:cNvSpPr/>
          <p:nvPr/>
        </p:nvSpPr>
        <p:spPr>
          <a:xfrm>
            <a:off x="548639" y="97840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Categories of Workplace Hazards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49808" y="189280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6" name="Text 4"/>
          <p:cNvSpPr/>
          <p:nvPr/>
        </p:nvSpPr>
        <p:spPr>
          <a:xfrm>
            <a:off x="704088" y="189280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49808" y="2404872"/>
            <a:ext cx="2165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49808" y="2770632"/>
            <a:ext cx="2165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Noise, vibration, temperature, lighting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390824" y="1691640"/>
            <a:ext cx="256786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591992" y="189280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/>
          <p:cNvSpPr/>
          <p:nvPr/>
        </p:nvSpPr>
        <p:spPr>
          <a:xfrm>
            <a:off x="3546272" y="189280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91992" y="2404872"/>
            <a:ext cx="2165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591992" y="2770632"/>
            <a:ext cx="2165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Fumes, dust, corrosives, solvents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233008" y="1691640"/>
            <a:ext cx="256786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34176" y="189280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6" name="Text 14"/>
          <p:cNvSpPr/>
          <p:nvPr/>
        </p:nvSpPr>
        <p:spPr>
          <a:xfrm>
            <a:off x="6388456" y="189280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34176" y="2404872"/>
            <a:ext cx="2165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Biological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34176" y="2770632"/>
            <a:ext cx="2165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Bacteria, viruses, moulds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9075191" y="1691640"/>
            <a:ext cx="256786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276359" y="189280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1" name="Text 19"/>
          <p:cNvSpPr/>
          <p:nvPr/>
        </p:nvSpPr>
        <p:spPr>
          <a:xfrm>
            <a:off x="9230639" y="189280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276359" y="2404872"/>
            <a:ext cx="2165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Ergonomic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276359" y="2770632"/>
            <a:ext cx="2165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posture, repetitive strain, manual handling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48640" y="3566160"/>
            <a:ext cx="256786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49808" y="376732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6" name="Text 24"/>
          <p:cNvSpPr/>
          <p:nvPr/>
        </p:nvSpPr>
        <p:spPr>
          <a:xfrm>
            <a:off x="704088" y="37673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49808" y="4279392"/>
            <a:ext cx="2165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Psychosocial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49808" y="4645152"/>
            <a:ext cx="2165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Stress, workload, bullying, long hours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390824" y="3566160"/>
            <a:ext cx="256786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3591992" y="376732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31" name="Text 29"/>
          <p:cNvSpPr/>
          <p:nvPr/>
        </p:nvSpPr>
        <p:spPr>
          <a:xfrm>
            <a:off x="3546272" y="37673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3591992" y="4279392"/>
            <a:ext cx="2165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sources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3591992" y="4645152"/>
            <a:ext cx="2165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Electricity, pressurised systems, radiation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233008" y="3566160"/>
            <a:ext cx="256786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434176" y="376732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36" name="Text 34"/>
          <p:cNvSpPr/>
          <p:nvPr/>
        </p:nvSpPr>
        <p:spPr>
          <a:xfrm>
            <a:off x="6388456" y="37673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434176" y="4279392"/>
            <a:ext cx="2165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6434176" y="4645152"/>
            <a:ext cx="2165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Heat, flooding, extreme weather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9075191" y="3566160"/>
            <a:ext cx="2567864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9276359" y="3767328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41" name="Text 39"/>
          <p:cNvSpPr/>
          <p:nvPr/>
        </p:nvSpPr>
        <p:spPr>
          <a:xfrm>
            <a:off x="9230639" y="376732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9276359" y="4279392"/>
            <a:ext cx="2165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 &amp; security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9276359" y="4645152"/>
            <a:ext cx="2165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Theft, fire, unsafe premises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pic>
        <p:nvPicPr>
          <p:cNvPr id="46" name="Content Placeholder 4">
            <a:extLst>
              <a:ext uri="{FF2B5EF4-FFF2-40B4-BE49-F238E27FC236}">
                <a16:creationId xmlns:a16="http://schemas.microsoft.com/office/drawing/2014/main" id="{C9A06747-CB37-D25F-4E47-F92B2A3DA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7" y="1544341"/>
            <a:ext cx="10618927" cy="500375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</a:t>
            </a:r>
            <a:r>
              <a:rPr lang="en-US" sz="12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OCCUPATIONAL</a:t>
            </a:r>
            <a:r>
              <a:rPr lang="en-US" sz="12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r>
              <a:rPr lang="en-US" sz="12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</a:t>
            </a:r>
            <a:r>
              <a:rPr lang="en-US" sz="12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Identifying Hazards at the Workplace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29184" cy="32918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691640"/>
            <a:ext cx="420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4128" y="1453101"/>
            <a:ext cx="4888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Observe your workplace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78728" y="1691640"/>
            <a:ext cx="329184" cy="32918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8" name="Text 6"/>
          <p:cNvSpPr/>
          <p:nvPr/>
        </p:nvSpPr>
        <p:spPr>
          <a:xfrm>
            <a:off x="6233008" y="1691640"/>
            <a:ext cx="420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754216" y="1438589"/>
            <a:ext cx="4888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Investigate complaints from workers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2496312"/>
            <a:ext cx="329184" cy="32918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496312"/>
            <a:ext cx="420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24128" y="2278049"/>
            <a:ext cx="4888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Examine accident and near-miss records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78728" y="2496312"/>
            <a:ext cx="329184" cy="32918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4" name="Text 12"/>
          <p:cNvSpPr/>
          <p:nvPr/>
        </p:nvSpPr>
        <p:spPr>
          <a:xfrm>
            <a:off x="6233008" y="2496312"/>
            <a:ext cx="420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00240" y="2243261"/>
            <a:ext cx="4888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Examine sickness figures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3300984"/>
            <a:ext cx="329184" cy="32918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3300984"/>
            <a:ext cx="420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24128" y="3127248"/>
            <a:ext cx="4888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Use simple surveys to ask co-workers about health and safety concerns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78728" y="3300984"/>
            <a:ext cx="329184" cy="32918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0" name="Text 18"/>
          <p:cNvSpPr/>
          <p:nvPr/>
        </p:nvSpPr>
        <p:spPr>
          <a:xfrm>
            <a:off x="6233008" y="3300984"/>
            <a:ext cx="420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754216" y="3038789"/>
            <a:ext cx="4888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Use checklists to help inspect your workplace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48640" y="4105656"/>
            <a:ext cx="329184" cy="32918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3" name="Text 21"/>
          <p:cNvSpPr/>
          <p:nvPr/>
        </p:nvSpPr>
        <p:spPr>
          <a:xfrm>
            <a:off x="502920" y="4105656"/>
            <a:ext cx="420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24128" y="3965315"/>
            <a:ext cx="4888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Learn the results of inspections by the employer, the union, or anyone else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278728" y="4105656"/>
            <a:ext cx="329184" cy="32918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6" name="Text 24"/>
          <p:cNvSpPr/>
          <p:nvPr/>
        </p:nvSpPr>
        <p:spPr>
          <a:xfrm>
            <a:off x="6233008" y="4105656"/>
            <a:ext cx="420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754216" y="3858768"/>
            <a:ext cx="4888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Read reports or other information about your workplace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 OCCUPATIONAL HAZARD AND CONTROL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851747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Hierarchy of Controls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893FB4-2652-3CFC-2971-202A3106E87C}"/>
              </a:ext>
            </a:extLst>
          </p:cNvPr>
          <p:cNvGrpSpPr/>
          <p:nvPr/>
        </p:nvGrpSpPr>
        <p:grpSpPr>
          <a:xfrm>
            <a:off x="100342" y="1361079"/>
            <a:ext cx="12228512" cy="5387193"/>
            <a:chOff x="-3615946" y="1390410"/>
            <a:chExt cx="15259001" cy="5357862"/>
          </a:xfrm>
        </p:grpSpPr>
        <p:sp>
          <p:nvSpPr>
            <p:cNvPr id="4" name="Shape 2"/>
            <p:cNvSpPr/>
            <p:nvPr/>
          </p:nvSpPr>
          <p:spPr>
            <a:xfrm>
              <a:off x="2163928" y="1737360"/>
              <a:ext cx="7863840" cy="868680"/>
            </a:xfrm>
            <a:prstGeom prst="roundRect">
              <a:avLst>
                <a:gd name="adj" fmla="val 6316"/>
              </a:avLst>
            </a:prstGeom>
            <a:solidFill>
              <a:srgbClr val="1C2126"/>
            </a:solidFill>
            <a:ln/>
          </p:spPr>
        </p:sp>
        <p:sp>
          <p:nvSpPr>
            <p:cNvPr id="5" name="Text 3"/>
            <p:cNvSpPr/>
            <p:nvPr/>
          </p:nvSpPr>
          <p:spPr>
            <a:xfrm>
              <a:off x="2438248" y="1828800"/>
              <a:ext cx="731520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Elimination &amp; Substitution</a:t>
              </a:r>
              <a:endParaRPr lang="en-US" sz="15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2438248" y="2194560"/>
              <a:ext cx="7315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E8E6E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Most effective — requires a physical change to the workplace</a:t>
              </a:r>
              <a:endParaRPr lang="en-US" sz="1050" dirty="0"/>
            </a:p>
          </p:txBody>
        </p:sp>
        <p:sp>
          <p:nvSpPr>
            <p:cNvPr id="7" name="Shape 5"/>
            <p:cNvSpPr/>
            <p:nvPr/>
          </p:nvSpPr>
          <p:spPr>
            <a:xfrm>
              <a:off x="2804008" y="2715768"/>
              <a:ext cx="6583680" cy="868680"/>
            </a:xfrm>
            <a:prstGeom prst="roundRect">
              <a:avLst>
                <a:gd name="adj" fmla="val 6316"/>
              </a:avLst>
            </a:prstGeom>
            <a:solidFill>
              <a:srgbClr val="3A4753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3078328" y="2807208"/>
              <a:ext cx="60350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Engineering Controls</a:t>
              </a:r>
              <a:endParaRPr lang="en-US" sz="15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3078328" y="3172968"/>
              <a:ext cx="60350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E8E6E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Requires a physical change to the workplace</a:t>
              </a:r>
              <a:endParaRPr lang="en-US" sz="1050" dirty="0"/>
            </a:p>
          </p:txBody>
        </p:sp>
        <p:sp>
          <p:nvSpPr>
            <p:cNvPr id="10" name="Shape 8"/>
            <p:cNvSpPr/>
            <p:nvPr/>
          </p:nvSpPr>
          <p:spPr>
            <a:xfrm>
              <a:off x="3444088" y="3694176"/>
              <a:ext cx="5303520" cy="868680"/>
            </a:xfrm>
            <a:prstGeom prst="roundRect">
              <a:avLst>
                <a:gd name="adj" fmla="val 6316"/>
              </a:avLst>
            </a:prstGeom>
            <a:solidFill>
              <a:srgbClr val="B97400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3718408" y="3785616"/>
              <a:ext cx="475488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Administrative Controls</a:t>
              </a:r>
              <a:endParaRPr lang="en-US" sz="15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3718408" y="4151376"/>
              <a:ext cx="4754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E8E6E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Requires the worker or employer to do something</a:t>
              </a:r>
              <a:endParaRPr lang="en-US" sz="1050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4084168" y="4672584"/>
              <a:ext cx="4023360" cy="868680"/>
            </a:xfrm>
            <a:prstGeom prst="roundRect">
              <a:avLst>
                <a:gd name="adj" fmla="val 6316"/>
              </a:avLst>
            </a:prstGeom>
            <a:solidFill>
              <a:srgbClr val="C81D25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4358488" y="4764024"/>
              <a:ext cx="34747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Personal Protective Equipment</a:t>
              </a:r>
              <a:endParaRPr lang="en-US" sz="15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4358488" y="5129784"/>
              <a:ext cx="34747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E8E6E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Least effective — requires the worker to wear something</a:t>
              </a:r>
              <a:endParaRPr lang="en-US" sz="10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5364326" y="1390410"/>
              <a:ext cx="146304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i="1" dirty="0">
                  <a:solidFill>
                    <a:srgbClr val="5B667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Most effective</a:t>
              </a:r>
              <a:endParaRPr lang="en-US" sz="105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0180015" y="5586984"/>
              <a:ext cx="146304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i="1" dirty="0">
                  <a:solidFill>
                    <a:srgbClr val="5B667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Least effective</a:t>
              </a:r>
              <a:endParaRPr lang="en-US" sz="10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11094415" y="6473952"/>
              <a:ext cx="548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900" dirty="0">
                  <a:solidFill>
                    <a:srgbClr val="5B667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25</a:t>
              </a:r>
              <a:endParaRPr lang="en-US" sz="900" dirty="0"/>
            </a:p>
          </p:txBody>
        </p:sp>
        <p:pic>
          <p:nvPicPr>
            <p:cNvPr id="20" name="Content Placeholder 4">
              <a:extLst>
                <a:ext uri="{FF2B5EF4-FFF2-40B4-BE49-F238E27FC236}">
                  <a16:creationId xmlns:a16="http://schemas.microsoft.com/office/drawing/2014/main" id="{26C452C2-A4A1-359D-4D58-36A02D0B8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615946" y="1791245"/>
              <a:ext cx="5747577" cy="37765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17">
            <a:extLst>
              <a:ext uri="{FF2B5EF4-FFF2-40B4-BE49-F238E27FC236}">
                <a16:creationId xmlns:a16="http://schemas.microsoft.com/office/drawing/2014/main" id="{EA07FC31-318A-2728-1131-70130706ADCF}"/>
              </a:ext>
            </a:extLst>
          </p:cNvPr>
          <p:cNvSpPr/>
          <p:nvPr/>
        </p:nvSpPr>
        <p:spPr>
          <a:xfrm>
            <a:off x="8681706" y="2183130"/>
            <a:ext cx="2943060" cy="16276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 OCCUPATIONAL HAZARD </a:t>
            </a:r>
            <a:r>
              <a:rPr lang="en-US" sz="3500" b="1" kern="0" spc="20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CONTROL</a:t>
            </a:r>
            <a:endParaRPr lang="en-US" sz="3500" b="1" kern="0" spc="200" dirty="0">
              <a:solidFill>
                <a:srgbClr val="B974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Eliminate/Substitution &amp; Engineering Controls 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4659654" cy="379476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1110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Elimination &amp; Substitution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2194560"/>
            <a:ext cx="411101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At the source of the hazard: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560320"/>
            <a:ext cx="411101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Elimination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Getting rid of a hazardous job, tool, process, machine or substance entirely — e.g., a business decides to stop buying and cutting up scrapped bulk fuel tanks.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4023360"/>
            <a:ext cx="411101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Substitution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Sometimes doing the same work in a less hazardous way is possible — e.g., replacing a hazardous chemical with a less hazardous one.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574054" y="1783080"/>
            <a:ext cx="606900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Controls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5574054" y="2194560"/>
            <a:ext cx="2943060" cy="123444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738646" y="2286000"/>
            <a:ext cx="2613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Redesign</a:t>
            </a:r>
          </a:p>
        </p:txBody>
      </p:sp>
      <p:sp>
        <p:nvSpPr>
          <p:cNvPr id="12" name="Text 10"/>
          <p:cNvSpPr/>
          <p:nvPr/>
        </p:nvSpPr>
        <p:spPr>
          <a:xfrm>
            <a:off x="5738646" y="2697480"/>
            <a:ext cx="26138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Rework jobs or processes to be made safer, e.g. easier to hold or lift.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699995" y="2194560"/>
            <a:ext cx="2943060" cy="1051560"/>
          </a:xfrm>
          <a:prstGeom prst="roundRect">
            <a:avLst>
              <a:gd name="adj" fmla="val 5217"/>
            </a:avLst>
          </a:prstGeom>
          <a:noFill/>
          <a:ln/>
        </p:spPr>
      </p:sp>
      <p:sp>
        <p:nvSpPr>
          <p:cNvPr id="14" name="Text 12"/>
          <p:cNvSpPr/>
          <p:nvPr/>
        </p:nvSpPr>
        <p:spPr>
          <a:xfrm>
            <a:off x="8864587" y="2185416"/>
            <a:ext cx="2613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Isolation</a:t>
            </a:r>
          </a:p>
        </p:txBody>
      </p:sp>
      <p:sp>
        <p:nvSpPr>
          <p:cNvPr id="15" name="Text 13"/>
          <p:cNvSpPr/>
          <p:nvPr/>
        </p:nvSpPr>
        <p:spPr>
          <a:xfrm>
            <a:off x="8882874" y="2999232"/>
            <a:ext cx="2613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If a hazard cannot be eliminated, isolate it — e.g. store flammables away from work areas.</a:t>
            </a:r>
            <a:endParaRPr lang="en-US" sz="16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26EBB18-E4BA-4A36-FCBF-B1E334960DC7}"/>
              </a:ext>
            </a:extLst>
          </p:cNvPr>
          <p:cNvGrpSpPr/>
          <p:nvPr/>
        </p:nvGrpSpPr>
        <p:grpSpPr>
          <a:xfrm>
            <a:off x="5601486" y="3538728"/>
            <a:ext cx="2943060" cy="1527048"/>
            <a:chOff x="5601486" y="3383280"/>
            <a:chExt cx="2943060" cy="1527048"/>
          </a:xfrm>
        </p:grpSpPr>
        <p:sp>
          <p:nvSpPr>
            <p:cNvPr id="16" name="Shape 14"/>
            <p:cNvSpPr/>
            <p:nvPr/>
          </p:nvSpPr>
          <p:spPr>
            <a:xfrm>
              <a:off x="5601486" y="3383280"/>
              <a:ext cx="2943060" cy="1527048"/>
            </a:xfrm>
            <a:prstGeom prst="roundRect">
              <a:avLst>
                <a:gd name="adj" fmla="val 5217"/>
              </a:avLst>
            </a:prstGeom>
            <a:solidFill>
              <a:srgbClr val="FFFFFF"/>
            </a:solidFill>
            <a:ln w="12700">
              <a:solidFill>
                <a:srgbClr val="DCD8CF"/>
              </a:solidFill>
              <a:prstDash val="solid"/>
            </a:ln>
          </p:spPr>
        </p:sp>
        <p:sp>
          <p:nvSpPr>
            <p:cNvPr id="17" name="Text 15"/>
            <p:cNvSpPr/>
            <p:nvPr/>
          </p:nvSpPr>
          <p:spPr>
            <a:xfrm>
              <a:off x="5738646" y="3474720"/>
              <a:ext cx="2613876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Automation</a:t>
              </a:r>
            </a:p>
          </p:txBody>
        </p:sp>
        <p:sp>
          <p:nvSpPr>
            <p:cNvPr id="18" name="Text 16"/>
            <p:cNvSpPr/>
            <p:nvPr/>
          </p:nvSpPr>
          <p:spPr>
            <a:xfrm>
              <a:off x="5738646" y="3950208"/>
              <a:ext cx="2613876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Use dangerous processes robotically, protecting workers from direct exposure.</a:t>
              </a:r>
              <a:endParaRPr lang="en-US" sz="16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2A516A2-54C0-0BDE-AB2F-FBC82BE4A269}"/>
              </a:ext>
            </a:extLst>
          </p:cNvPr>
          <p:cNvGrpSpPr/>
          <p:nvPr/>
        </p:nvGrpSpPr>
        <p:grpSpPr>
          <a:xfrm>
            <a:off x="8681706" y="4023360"/>
            <a:ext cx="2943060" cy="1316736"/>
            <a:chOff x="8699995" y="3657600"/>
            <a:chExt cx="2943060" cy="1316736"/>
          </a:xfrm>
        </p:grpSpPr>
        <p:sp>
          <p:nvSpPr>
            <p:cNvPr id="19" name="Shape 17"/>
            <p:cNvSpPr/>
            <p:nvPr/>
          </p:nvSpPr>
          <p:spPr>
            <a:xfrm>
              <a:off x="8699995" y="3657600"/>
              <a:ext cx="2943060" cy="1316736"/>
            </a:xfrm>
            <a:prstGeom prst="roundRect">
              <a:avLst>
                <a:gd name="adj" fmla="val 5217"/>
              </a:avLst>
            </a:prstGeom>
            <a:solidFill>
              <a:srgbClr val="FFFFFF"/>
            </a:solidFill>
            <a:ln w="12700">
              <a:solidFill>
                <a:srgbClr val="DCD8CF"/>
              </a:solidFill>
              <a:prstDash val="solid"/>
            </a:ln>
          </p:spPr>
        </p:sp>
        <p:sp>
          <p:nvSpPr>
            <p:cNvPr id="20" name="Text 18"/>
            <p:cNvSpPr/>
            <p:nvPr/>
          </p:nvSpPr>
          <p:spPr>
            <a:xfrm>
              <a:off x="8864587" y="3730752"/>
              <a:ext cx="2613876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Barriers</a:t>
              </a:r>
            </a:p>
          </p:txBody>
        </p:sp>
        <p:sp>
          <p:nvSpPr>
            <p:cNvPr id="21" name="Text 19"/>
            <p:cNvSpPr/>
            <p:nvPr/>
          </p:nvSpPr>
          <p:spPr>
            <a:xfrm>
              <a:off x="8864587" y="4167378"/>
              <a:ext cx="2613876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Guarding that prevents contact with moving parts or hazardous zones.</a:t>
              </a:r>
              <a:endParaRPr lang="en-US" sz="16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1CFA11-8062-0A30-B543-80EC2CADB542}"/>
              </a:ext>
            </a:extLst>
          </p:cNvPr>
          <p:cNvGrpSpPr/>
          <p:nvPr/>
        </p:nvGrpSpPr>
        <p:grpSpPr>
          <a:xfrm>
            <a:off x="5574054" y="5212080"/>
            <a:ext cx="2943060" cy="1536192"/>
            <a:chOff x="5574054" y="4672584"/>
            <a:chExt cx="2943060" cy="1536192"/>
          </a:xfrm>
        </p:grpSpPr>
        <p:sp>
          <p:nvSpPr>
            <p:cNvPr id="22" name="Shape 20"/>
            <p:cNvSpPr/>
            <p:nvPr/>
          </p:nvSpPr>
          <p:spPr>
            <a:xfrm>
              <a:off x="5574054" y="4672584"/>
              <a:ext cx="2943060" cy="1536192"/>
            </a:xfrm>
            <a:prstGeom prst="roundRect">
              <a:avLst>
                <a:gd name="adj" fmla="val 5217"/>
              </a:avLst>
            </a:prstGeom>
            <a:solidFill>
              <a:srgbClr val="FFFFFF"/>
            </a:solidFill>
            <a:ln w="12700">
              <a:solidFill>
                <a:srgbClr val="DCD8CF"/>
              </a:solidFill>
              <a:prstDash val="solid"/>
            </a:ln>
          </p:spPr>
        </p:sp>
        <p:sp>
          <p:nvSpPr>
            <p:cNvPr id="23" name="Text 21"/>
            <p:cNvSpPr/>
            <p:nvPr/>
          </p:nvSpPr>
          <p:spPr>
            <a:xfrm>
              <a:off x="5738646" y="4800600"/>
              <a:ext cx="2613876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Absorption &amp; dilution</a:t>
              </a:r>
            </a:p>
          </p:txBody>
        </p:sp>
        <p:sp>
          <p:nvSpPr>
            <p:cNvPr id="24" name="Text 22"/>
            <p:cNvSpPr/>
            <p:nvPr/>
          </p:nvSpPr>
          <p:spPr>
            <a:xfrm>
              <a:off x="5738646" y="5212080"/>
              <a:ext cx="2613876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Absorb energy released, or dilute a hazard, e.g. ventilation systems dilute toxic gases.</a:t>
              </a:r>
              <a:endParaRPr lang="en-US" sz="1600" dirty="0"/>
            </a:p>
          </p:txBody>
        </p:sp>
      </p:grpSp>
      <p:sp>
        <p:nvSpPr>
          <p:cNvPr id="25" name="Text 2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Administrative Controls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272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Controls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075688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2075688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60704" y="2002536"/>
            <a:ext cx="47608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Safe work procedures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expected practices, periodically reviewed and refreshed.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752344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752344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60704" y="2679192"/>
            <a:ext cx="47608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Training &amp; supervision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appropriate supervision helps identify hazards and evaluate work practices.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3429000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3429000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60704" y="3355848"/>
            <a:ext cx="47608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Job rotation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reduces the time each worker is exposed to a hazard.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8640" y="4105656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4105656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60704" y="4032504"/>
            <a:ext cx="47608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Housekeeping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cleaning, waste disposal and spill cleanup keep hazards contained.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48640" y="4782312"/>
            <a:ext cx="310896" cy="310896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4782312"/>
            <a:ext cx="402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60704" y="4709160"/>
            <a:ext cx="47608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Hygiene practices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shower and change clothing where applicable, to avoid taking toxic hazards home.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52" name="Text 0">
            <a:extLst>
              <a:ext uri="{FF2B5EF4-FFF2-40B4-BE49-F238E27FC236}">
                <a16:creationId xmlns:a16="http://schemas.microsoft.com/office/drawing/2014/main" id="{CFBF38DA-0A4B-3BEB-74D8-0B18BF6EF77E}"/>
              </a:ext>
            </a:extLst>
          </p:cNvPr>
          <p:cNvSpPr/>
          <p:nvPr/>
        </p:nvSpPr>
        <p:spPr>
          <a:xfrm>
            <a:off x="701040" y="5364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 OCCUPATIONAL HAZARD AND CONTROL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A2E0A-53E1-1D31-68C4-36D9923C7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3C46628-B74E-08B6-D983-7921A7DC9844}"/>
              </a:ext>
            </a:extLst>
          </p:cNvPr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  PERSONAL PROTECTIVE EQUIPMENT (PPE)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160BC3E-2CAA-5283-FAC5-F0F4A440CE7B}"/>
              </a:ext>
            </a:extLst>
          </p:cNvPr>
          <p:cNvSpPr/>
          <p:nvPr/>
        </p:nvSpPr>
        <p:spPr>
          <a:xfrm>
            <a:off x="539496" y="850392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PERSONAL PROTECTIVE EQUIPMENT (PPE)</a:t>
            </a:r>
            <a:endParaRPr lang="en-US" sz="2700" dirty="0"/>
          </a:p>
        </p:txBody>
      </p:sp>
      <p:sp>
        <p:nvSpPr>
          <p:cNvPr id="44" name="Text 42">
            <a:extLst>
              <a:ext uri="{FF2B5EF4-FFF2-40B4-BE49-F238E27FC236}">
                <a16:creationId xmlns:a16="http://schemas.microsoft.com/office/drawing/2014/main" id="{98826239-573B-643F-9762-E6B486C4AFAF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9BCD935-A4E6-0B04-7CE9-CD396DD4A73B}"/>
              </a:ext>
            </a:extLst>
          </p:cNvPr>
          <p:cNvGrpSpPr/>
          <p:nvPr/>
        </p:nvGrpSpPr>
        <p:grpSpPr>
          <a:xfrm>
            <a:off x="1185520" y="1740013"/>
            <a:ext cx="5272888" cy="5364876"/>
            <a:chOff x="6370168" y="1650283"/>
            <a:chExt cx="5272888" cy="5097989"/>
          </a:xfrm>
        </p:grpSpPr>
        <p:sp>
          <p:nvSpPr>
            <p:cNvPr id="20" name="Shape 18">
              <a:extLst>
                <a:ext uri="{FF2B5EF4-FFF2-40B4-BE49-F238E27FC236}">
                  <a16:creationId xmlns:a16="http://schemas.microsoft.com/office/drawing/2014/main" id="{905D9C5E-F75B-5F89-11CC-BB91939B6CA5}"/>
                </a:ext>
              </a:extLst>
            </p:cNvPr>
            <p:cNvSpPr/>
            <p:nvPr/>
          </p:nvSpPr>
          <p:spPr>
            <a:xfrm>
              <a:off x="6370168" y="1650283"/>
              <a:ext cx="5272888" cy="4653361"/>
            </a:xfrm>
            <a:prstGeom prst="roundRect">
              <a:avLst>
                <a:gd name="adj" fmla="val 158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DCD8CF"/>
              </a:solidFill>
              <a:prstDash val="solid"/>
            </a:ln>
            <a:effectLst>
              <a:outerShdw blurRad="101600" dist="25400" dir="5400000" algn="bl" rotWithShape="0">
                <a:srgbClr val="8A8578">
                  <a:alpha val="18000"/>
                </a:srgbClr>
              </a:outerShdw>
            </a:effectLst>
          </p:spPr>
        </p:sp>
        <p:sp>
          <p:nvSpPr>
            <p:cNvPr id="21" name="Text 19">
              <a:extLst>
                <a:ext uri="{FF2B5EF4-FFF2-40B4-BE49-F238E27FC236}">
                  <a16:creationId xmlns:a16="http://schemas.microsoft.com/office/drawing/2014/main" id="{F861ED97-BE98-4F1F-63C2-FA130B7076DD}"/>
                </a:ext>
              </a:extLst>
            </p:cNvPr>
            <p:cNvSpPr/>
            <p:nvPr/>
          </p:nvSpPr>
          <p:spPr>
            <a:xfrm>
              <a:off x="6644488" y="1673321"/>
              <a:ext cx="472424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PPE — the control of LAST RESORT</a:t>
              </a:r>
              <a:endParaRPr lang="en-US" sz="2000" dirty="0"/>
            </a:p>
          </p:txBody>
        </p:sp>
        <p:sp>
          <p:nvSpPr>
            <p:cNvPr id="22" name="Text 20">
              <a:extLst>
                <a:ext uri="{FF2B5EF4-FFF2-40B4-BE49-F238E27FC236}">
                  <a16:creationId xmlns:a16="http://schemas.microsoft.com/office/drawing/2014/main" id="{0C3318CD-8483-04F6-444B-348A06CE9ABC}"/>
                </a:ext>
              </a:extLst>
            </p:cNvPr>
            <p:cNvSpPr/>
            <p:nvPr/>
          </p:nvSpPr>
          <p:spPr>
            <a:xfrm>
              <a:off x="6644488" y="2048225"/>
              <a:ext cx="4724248" cy="5029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600" i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Purpose: to increase individual safety while performing a potentially hazardous task.</a:t>
              </a:r>
              <a:endParaRPr lang="en-US" sz="1600" dirty="0"/>
            </a:p>
          </p:txBody>
        </p:sp>
        <p:sp>
          <p:nvSpPr>
            <p:cNvPr id="23" name="Shape 21">
              <a:extLst>
                <a:ext uri="{FF2B5EF4-FFF2-40B4-BE49-F238E27FC236}">
                  <a16:creationId xmlns:a16="http://schemas.microsoft.com/office/drawing/2014/main" id="{EA6B3BA3-AF00-966B-5C81-5F9987C7001B}"/>
                </a:ext>
              </a:extLst>
            </p:cNvPr>
            <p:cNvSpPr/>
            <p:nvPr/>
          </p:nvSpPr>
          <p:spPr>
            <a:xfrm>
              <a:off x="6644488" y="2852928"/>
              <a:ext cx="256032" cy="256032"/>
            </a:xfrm>
            <a:prstGeom prst="ellipse">
              <a:avLst/>
            </a:prstGeom>
            <a:solidFill>
              <a:srgbClr val="F2A900"/>
            </a:solidFill>
            <a:ln/>
          </p:spPr>
        </p:sp>
        <p:sp>
          <p:nvSpPr>
            <p:cNvPr id="24" name="Text 22">
              <a:extLst>
                <a:ext uri="{FF2B5EF4-FFF2-40B4-BE49-F238E27FC236}">
                  <a16:creationId xmlns:a16="http://schemas.microsoft.com/office/drawing/2014/main" id="{04039B42-E3F8-CCD8-7C33-72AFEB70971E}"/>
                </a:ext>
              </a:extLst>
            </p:cNvPr>
            <p:cNvSpPr/>
            <p:nvPr/>
          </p:nvSpPr>
          <p:spPr>
            <a:xfrm>
              <a:off x="6598768" y="2852928"/>
              <a:ext cx="34747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</a:t>
              </a:r>
              <a:endParaRPr lang="en-US" sz="1600" dirty="0"/>
            </a:p>
          </p:txBody>
        </p:sp>
        <p:sp>
          <p:nvSpPr>
            <p:cNvPr id="25" name="Text 23">
              <a:extLst>
                <a:ext uri="{FF2B5EF4-FFF2-40B4-BE49-F238E27FC236}">
                  <a16:creationId xmlns:a16="http://schemas.microsoft.com/office/drawing/2014/main" id="{925E95A1-91D7-CB2C-A3EA-78CA58B538A9}"/>
                </a:ext>
              </a:extLst>
            </p:cNvPr>
            <p:cNvSpPr/>
            <p:nvPr/>
          </p:nvSpPr>
          <p:spPr>
            <a:xfrm>
              <a:off x="7101688" y="2779776"/>
              <a:ext cx="4267048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Eye protection</a:t>
              </a:r>
              <a:endParaRPr lang="en-US" sz="1600" dirty="0"/>
            </a:p>
          </p:txBody>
        </p:sp>
        <p:sp>
          <p:nvSpPr>
            <p:cNvPr id="26" name="Shape 24">
              <a:extLst>
                <a:ext uri="{FF2B5EF4-FFF2-40B4-BE49-F238E27FC236}">
                  <a16:creationId xmlns:a16="http://schemas.microsoft.com/office/drawing/2014/main" id="{B93590E0-9C3D-1A2D-BA12-89B9B53E7877}"/>
                </a:ext>
              </a:extLst>
            </p:cNvPr>
            <p:cNvSpPr/>
            <p:nvPr/>
          </p:nvSpPr>
          <p:spPr>
            <a:xfrm>
              <a:off x="6644488" y="3255264"/>
              <a:ext cx="256032" cy="256032"/>
            </a:xfrm>
            <a:prstGeom prst="ellipse">
              <a:avLst/>
            </a:prstGeom>
            <a:solidFill>
              <a:srgbClr val="F2A900"/>
            </a:solidFill>
            <a:ln/>
          </p:spPr>
        </p:sp>
        <p:sp>
          <p:nvSpPr>
            <p:cNvPr id="27" name="Text 25">
              <a:extLst>
                <a:ext uri="{FF2B5EF4-FFF2-40B4-BE49-F238E27FC236}">
                  <a16:creationId xmlns:a16="http://schemas.microsoft.com/office/drawing/2014/main" id="{EDF64371-F3F0-7BB8-64BE-4EBC44C24CC3}"/>
                </a:ext>
              </a:extLst>
            </p:cNvPr>
            <p:cNvSpPr/>
            <p:nvPr/>
          </p:nvSpPr>
          <p:spPr>
            <a:xfrm>
              <a:off x="6598768" y="3255264"/>
              <a:ext cx="34747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</a:t>
              </a:r>
              <a:endParaRPr lang="en-US" sz="1600" dirty="0"/>
            </a:p>
          </p:txBody>
        </p:sp>
        <p:sp>
          <p:nvSpPr>
            <p:cNvPr id="28" name="Text 26">
              <a:extLst>
                <a:ext uri="{FF2B5EF4-FFF2-40B4-BE49-F238E27FC236}">
                  <a16:creationId xmlns:a16="http://schemas.microsoft.com/office/drawing/2014/main" id="{6DCB01D1-0308-7A2C-AEF3-3533F7732C9C}"/>
                </a:ext>
              </a:extLst>
            </p:cNvPr>
            <p:cNvSpPr/>
            <p:nvPr/>
          </p:nvSpPr>
          <p:spPr>
            <a:xfrm>
              <a:off x="7101688" y="3182112"/>
              <a:ext cx="4267048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Hearing protection (mandatory above 85 dB for more than 8 hours)</a:t>
              </a:r>
              <a:endParaRPr lang="en-US" sz="1600" dirty="0"/>
            </a:p>
          </p:txBody>
        </p:sp>
        <p:sp>
          <p:nvSpPr>
            <p:cNvPr id="29" name="Shape 27">
              <a:extLst>
                <a:ext uri="{FF2B5EF4-FFF2-40B4-BE49-F238E27FC236}">
                  <a16:creationId xmlns:a16="http://schemas.microsoft.com/office/drawing/2014/main" id="{9D9E5747-9090-48EA-D769-6A4D11A47C93}"/>
                </a:ext>
              </a:extLst>
            </p:cNvPr>
            <p:cNvSpPr/>
            <p:nvPr/>
          </p:nvSpPr>
          <p:spPr>
            <a:xfrm>
              <a:off x="6644488" y="3657600"/>
              <a:ext cx="256032" cy="256032"/>
            </a:xfrm>
            <a:prstGeom prst="ellipse">
              <a:avLst/>
            </a:prstGeom>
            <a:solidFill>
              <a:srgbClr val="F2A900"/>
            </a:solidFill>
            <a:ln/>
          </p:spPr>
        </p:sp>
        <p:sp>
          <p:nvSpPr>
            <p:cNvPr id="30" name="Text 28">
              <a:extLst>
                <a:ext uri="{FF2B5EF4-FFF2-40B4-BE49-F238E27FC236}">
                  <a16:creationId xmlns:a16="http://schemas.microsoft.com/office/drawing/2014/main" id="{B1B46EB2-9F1A-ED88-4ECB-46FF569B9FA7}"/>
                </a:ext>
              </a:extLst>
            </p:cNvPr>
            <p:cNvSpPr/>
            <p:nvPr/>
          </p:nvSpPr>
          <p:spPr>
            <a:xfrm>
              <a:off x="6598768" y="3657600"/>
              <a:ext cx="34747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endParaRPr lang="en-US" sz="1600" dirty="0"/>
            </a:p>
          </p:txBody>
        </p:sp>
        <p:sp>
          <p:nvSpPr>
            <p:cNvPr id="31" name="Text 29">
              <a:extLst>
                <a:ext uri="{FF2B5EF4-FFF2-40B4-BE49-F238E27FC236}">
                  <a16:creationId xmlns:a16="http://schemas.microsoft.com/office/drawing/2014/main" id="{16232EAE-4DC4-4A60-1DB6-563E2A21890C}"/>
                </a:ext>
              </a:extLst>
            </p:cNvPr>
            <p:cNvSpPr/>
            <p:nvPr/>
          </p:nvSpPr>
          <p:spPr>
            <a:xfrm>
              <a:off x="7101688" y="3584448"/>
              <a:ext cx="4267048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Dust masks</a:t>
              </a:r>
              <a:endParaRPr lang="en-US" sz="1600" dirty="0"/>
            </a:p>
          </p:txBody>
        </p:sp>
        <p:sp>
          <p:nvSpPr>
            <p:cNvPr id="32" name="Shape 30">
              <a:extLst>
                <a:ext uri="{FF2B5EF4-FFF2-40B4-BE49-F238E27FC236}">
                  <a16:creationId xmlns:a16="http://schemas.microsoft.com/office/drawing/2014/main" id="{07742663-A250-94E0-0FB8-B93A68E2C064}"/>
                </a:ext>
              </a:extLst>
            </p:cNvPr>
            <p:cNvSpPr/>
            <p:nvPr/>
          </p:nvSpPr>
          <p:spPr>
            <a:xfrm>
              <a:off x="6644488" y="4059936"/>
              <a:ext cx="256032" cy="256032"/>
            </a:xfrm>
            <a:prstGeom prst="ellipse">
              <a:avLst/>
            </a:prstGeom>
            <a:solidFill>
              <a:srgbClr val="F2A900"/>
            </a:solidFill>
            <a:ln/>
          </p:spPr>
        </p:sp>
        <p:sp>
          <p:nvSpPr>
            <p:cNvPr id="33" name="Text 31">
              <a:extLst>
                <a:ext uri="{FF2B5EF4-FFF2-40B4-BE49-F238E27FC236}">
                  <a16:creationId xmlns:a16="http://schemas.microsoft.com/office/drawing/2014/main" id="{10C8D117-1236-F80C-28EA-9481B477C8F2}"/>
                </a:ext>
              </a:extLst>
            </p:cNvPr>
            <p:cNvSpPr/>
            <p:nvPr/>
          </p:nvSpPr>
          <p:spPr>
            <a:xfrm>
              <a:off x="6598768" y="4059936"/>
              <a:ext cx="34747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</a:t>
              </a:r>
              <a:endParaRPr lang="en-US" sz="1600" dirty="0"/>
            </a:p>
          </p:txBody>
        </p:sp>
        <p:sp>
          <p:nvSpPr>
            <p:cNvPr id="34" name="Text 32">
              <a:extLst>
                <a:ext uri="{FF2B5EF4-FFF2-40B4-BE49-F238E27FC236}">
                  <a16:creationId xmlns:a16="http://schemas.microsoft.com/office/drawing/2014/main" id="{ADE6C914-8BA7-C17F-FA85-8DAAE091BA3C}"/>
                </a:ext>
              </a:extLst>
            </p:cNvPr>
            <p:cNvSpPr/>
            <p:nvPr/>
          </p:nvSpPr>
          <p:spPr>
            <a:xfrm>
              <a:off x="7101688" y="3986784"/>
              <a:ext cx="4267048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Foot wear</a:t>
              </a:r>
              <a:endParaRPr lang="en-US" sz="1600" dirty="0"/>
            </a:p>
          </p:txBody>
        </p:sp>
        <p:sp>
          <p:nvSpPr>
            <p:cNvPr id="35" name="Shape 33">
              <a:extLst>
                <a:ext uri="{FF2B5EF4-FFF2-40B4-BE49-F238E27FC236}">
                  <a16:creationId xmlns:a16="http://schemas.microsoft.com/office/drawing/2014/main" id="{60C56AED-444A-E3B3-FBDE-8C589829E1F3}"/>
                </a:ext>
              </a:extLst>
            </p:cNvPr>
            <p:cNvSpPr/>
            <p:nvPr/>
          </p:nvSpPr>
          <p:spPr>
            <a:xfrm>
              <a:off x="6644488" y="4462272"/>
              <a:ext cx="256032" cy="256032"/>
            </a:xfrm>
            <a:prstGeom prst="ellipse">
              <a:avLst/>
            </a:prstGeom>
            <a:solidFill>
              <a:srgbClr val="F2A900"/>
            </a:solidFill>
            <a:ln/>
          </p:spPr>
        </p:sp>
        <p:sp>
          <p:nvSpPr>
            <p:cNvPr id="36" name="Text 34">
              <a:extLst>
                <a:ext uri="{FF2B5EF4-FFF2-40B4-BE49-F238E27FC236}">
                  <a16:creationId xmlns:a16="http://schemas.microsoft.com/office/drawing/2014/main" id="{4F26937C-4778-7A0A-40BD-1B87262C2B03}"/>
                </a:ext>
              </a:extLst>
            </p:cNvPr>
            <p:cNvSpPr/>
            <p:nvPr/>
          </p:nvSpPr>
          <p:spPr>
            <a:xfrm>
              <a:off x="6598768" y="4462272"/>
              <a:ext cx="34747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5</a:t>
              </a:r>
              <a:endParaRPr lang="en-US" sz="1600" dirty="0"/>
            </a:p>
          </p:txBody>
        </p:sp>
        <p:sp>
          <p:nvSpPr>
            <p:cNvPr id="37" name="Text 35">
              <a:extLst>
                <a:ext uri="{FF2B5EF4-FFF2-40B4-BE49-F238E27FC236}">
                  <a16:creationId xmlns:a16="http://schemas.microsoft.com/office/drawing/2014/main" id="{F25C7315-591A-B5E1-D106-10FC7CC8DE1C}"/>
                </a:ext>
              </a:extLst>
            </p:cNvPr>
            <p:cNvSpPr/>
            <p:nvPr/>
          </p:nvSpPr>
          <p:spPr>
            <a:xfrm>
              <a:off x="7101688" y="4389120"/>
              <a:ext cx="4267048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Gloves</a:t>
              </a:r>
              <a:endParaRPr lang="en-US" sz="1600" dirty="0"/>
            </a:p>
          </p:txBody>
        </p:sp>
        <p:sp>
          <p:nvSpPr>
            <p:cNvPr id="38" name="Shape 36">
              <a:extLst>
                <a:ext uri="{FF2B5EF4-FFF2-40B4-BE49-F238E27FC236}">
                  <a16:creationId xmlns:a16="http://schemas.microsoft.com/office/drawing/2014/main" id="{7E4B768B-46D6-D536-3794-20458034AE69}"/>
                </a:ext>
              </a:extLst>
            </p:cNvPr>
            <p:cNvSpPr/>
            <p:nvPr/>
          </p:nvSpPr>
          <p:spPr>
            <a:xfrm>
              <a:off x="6644488" y="4864608"/>
              <a:ext cx="256032" cy="256032"/>
            </a:xfrm>
            <a:prstGeom prst="ellipse">
              <a:avLst/>
            </a:prstGeom>
            <a:solidFill>
              <a:srgbClr val="F2A900"/>
            </a:solidFill>
            <a:ln/>
          </p:spPr>
        </p:sp>
        <p:sp>
          <p:nvSpPr>
            <p:cNvPr id="39" name="Text 37">
              <a:extLst>
                <a:ext uri="{FF2B5EF4-FFF2-40B4-BE49-F238E27FC236}">
                  <a16:creationId xmlns:a16="http://schemas.microsoft.com/office/drawing/2014/main" id="{858DD5CB-1323-40AC-7F50-4ACD247A47CC}"/>
                </a:ext>
              </a:extLst>
            </p:cNvPr>
            <p:cNvSpPr/>
            <p:nvPr/>
          </p:nvSpPr>
          <p:spPr>
            <a:xfrm>
              <a:off x="6598768" y="4864608"/>
              <a:ext cx="34747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6</a:t>
              </a:r>
              <a:endParaRPr lang="en-US" sz="1600" dirty="0"/>
            </a:p>
          </p:txBody>
        </p:sp>
        <p:sp>
          <p:nvSpPr>
            <p:cNvPr id="40" name="Text 38">
              <a:extLst>
                <a:ext uri="{FF2B5EF4-FFF2-40B4-BE49-F238E27FC236}">
                  <a16:creationId xmlns:a16="http://schemas.microsoft.com/office/drawing/2014/main" id="{0D51C107-98F2-8450-C0C5-2F3F9C73ACE7}"/>
                </a:ext>
              </a:extLst>
            </p:cNvPr>
            <p:cNvSpPr/>
            <p:nvPr/>
          </p:nvSpPr>
          <p:spPr>
            <a:xfrm>
              <a:off x="7101688" y="4791456"/>
              <a:ext cx="4267048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Laboratory coats</a:t>
              </a:r>
              <a:endParaRPr lang="en-US" sz="1600" dirty="0"/>
            </a:p>
          </p:txBody>
        </p:sp>
        <p:sp>
          <p:nvSpPr>
            <p:cNvPr id="41" name="Shape 39">
              <a:extLst>
                <a:ext uri="{FF2B5EF4-FFF2-40B4-BE49-F238E27FC236}">
                  <a16:creationId xmlns:a16="http://schemas.microsoft.com/office/drawing/2014/main" id="{D6B183CC-F2C2-0166-D371-0F7950DF6BA6}"/>
                </a:ext>
              </a:extLst>
            </p:cNvPr>
            <p:cNvSpPr/>
            <p:nvPr/>
          </p:nvSpPr>
          <p:spPr>
            <a:xfrm>
              <a:off x="6644488" y="5266944"/>
              <a:ext cx="256032" cy="256032"/>
            </a:xfrm>
            <a:prstGeom prst="ellipse">
              <a:avLst/>
            </a:prstGeom>
            <a:solidFill>
              <a:srgbClr val="F2A900"/>
            </a:solidFill>
            <a:ln/>
          </p:spPr>
        </p:sp>
        <p:sp>
          <p:nvSpPr>
            <p:cNvPr id="42" name="Text 40">
              <a:extLst>
                <a:ext uri="{FF2B5EF4-FFF2-40B4-BE49-F238E27FC236}">
                  <a16:creationId xmlns:a16="http://schemas.microsoft.com/office/drawing/2014/main" id="{48956BE6-4F00-DB7B-0934-32A8AD3B62C8}"/>
                </a:ext>
              </a:extLst>
            </p:cNvPr>
            <p:cNvSpPr/>
            <p:nvPr/>
          </p:nvSpPr>
          <p:spPr>
            <a:xfrm>
              <a:off x="6598768" y="5266944"/>
              <a:ext cx="34747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7</a:t>
              </a:r>
              <a:endParaRPr lang="en-US" sz="1600" dirty="0"/>
            </a:p>
          </p:txBody>
        </p:sp>
        <p:sp>
          <p:nvSpPr>
            <p:cNvPr id="43" name="Text 41">
              <a:extLst>
                <a:ext uri="{FF2B5EF4-FFF2-40B4-BE49-F238E27FC236}">
                  <a16:creationId xmlns:a16="http://schemas.microsoft.com/office/drawing/2014/main" id="{91E2142F-3AF4-ADD8-68DC-088D39E0263F}"/>
                </a:ext>
              </a:extLst>
            </p:cNvPr>
            <p:cNvSpPr/>
            <p:nvPr/>
          </p:nvSpPr>
          <p:spPr>
            <a:xfrm>
              <a:off x="7101688" y="5193792"/>
              <a:ext cx="4267048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Body protection</a:t>
              </a:r>
              <a:endParaRPr lang="en-US" sz="1600" dirty="0"/>
            </a:p>
          </p:txBody>
        </p:sp>
        <p:sp>
          <p:nvSpPr>
            <p:cNvPr id="45" name="Text 43">
              <a:extLst>
                <a:ext uri="{FF2B5EF4-FFF2-40B4-BE49-F238E27FC236}">
                  <a16:creationId xmlns:a16="http://schemas.microsoft.com/office/drawing/2014/main" id="{6C3AF315-BFC6-33A7-7A4F-64BDDB9C6ECB}"/>
                </a:ext>
              </a:extLst>
            </p:cNvPr>
            <p:cNvSpPr/>
            <p:nvPr/>
          </p:nvSpPr>
          <p:spPr>
            <a:xfrm>
              <a:off x="11094415" y="6473952"/>
              <a:ext cx="548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60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27</a:t>
              </a:r>
              <a:endParaRPr lang="en-US" sz="1600" dirty="0"/>
            </a:p>
          </p:txBody>
        </p:sp>
      </p:grpSp>
      <p:pic>
        <p:nvPicPr>
          <p:cNvPr id="48" name="Picture 2">
            <a:extLst>
              <a:ext uri="{FF2B5EF4-FFF2-40B4-BE49-F238E27FC236}">
                <a16:creationId xmlns:a16="http://schemas.microsoft.com/office/drawing/2014/main" id="{C9F7E1D7-9B4B-34F4-DE1C-7BED340E5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1975" y="3618004"/>
            <a:ext cx="5052369" cy="30189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0" name="Picture 49" descr="Safety Goggles">
            <a:extLst>
              <a:ext uri="{FF2B5EF4-FFF2-40B4-BE49-F238E27FC236}">
                <a16:creationId xmlns:a16="http://schemas.microsoft.com/office/drawing/2014/main" id="{EED19CA4-1D26-5930-A1A5-97F6C2B442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173" r="8550" b="-2"/>
          <a:stretch/>
        </p:blipFill>
        <p:spPr bwMode="auto">
          <a:xfrm>
            <a:off x="7863840" y="1346258"/>
            <a:ext cx="1697046" cy="1704762"/>
          </a:xfrm>
          <a:custGeom>
            <a:avLst/>
            <a:gdLst/>
            <a:ahLst/>
            <a:cxnLst/>
            <a:rect l="l" t="t" r="r" b="b"/>
            <a:pathLst>
              <a:path w="4551305" h="3429000">
                <a:moveTo>
                  <a:pt x="509916" y="0"/>
                </a:moveTo>
                <a:lnTo>
                  <a:pt x="4551305" y="0"/>
                </a:lnTo>
                <a:lnTo>
                  <a:pt x="4551305" y="1"/>
                </a:lnTo>
                <a:lnTo>
                  <a:pt x="3693885" y="1"/>
                </a:lnTo>
                <a:lnTo>
                  <a:pt x="3181696" y="3429000"/>
                </a:lnTo>
                <a:lnTo>
                  <a:pt x="0" y="3429000"/>
                </a:lnTo>
                <a:close/>
              </a:path>
            </a:pathLst>
          </a:custGeom>
        </p:spPr>
      </p:pic>
      <p:pic>
        <p:nvPicPr>
          <p:cNvPr id="52" name="Picture 51" descr="Face Shields">
            <a:extLst>
              <a:ext uri="{FF2B5EF4-FFF2-40B4-BE49-F238E27FC236}">
                <a16:creationId xmlns:a16="http://schemas.microsoft.com/office/drawing/2014/main" id="{9BA296AC-C9C1-302E-280E-D3B59C5FE5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l="14166" r="8966"/>
          <a:stretch/>
        </p:blipFill>
        <p:spPr bwMode="auto">
          <a:xfrm>
            <a:off x="9295710" y="805644"/>
            <a:ext cx="1436450" cy="1868740"/>
          </a:xfrm>
          <a:custGeom>
            <a:avLst/>
            <a:gdLst/>
            <a:ahLst/>
            <a:cxnLst/>
            <a:rect l="l" t="t" r="r" b="b"/>
            <a:pathLst>
              <a:path w="3514376" h="3429001">
                <a:moveTo>
                  <a:pt x="332680" y="0"/>
                </a:moveTo>
                <a:lnTo>
                  <a:pt x="3514376" y="0"/>
                </a:lnTo>
                <a:lnTo>
                  <a:pt x="3002186" y="3429001"/>
                </a:lnTo>
                <a:lnTo>
                  <a:pt x="0" y="3429001"/>
                </a:lnTo>
                <a:lnTo>
                  <a:pt x="0" y="2237155"/>
                </a:lnTo>
                <a:close/>
              </a:path>
            </a:pathLst>
          </a:cu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B908F4DE-3ADC-CA3F-C7A7-46D374D3EFD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6699" t="4910" r="917" b="64515"/>
          <a:stretch>
            <a:fillRect/>
          </a:stretch>
        </p:blipFill>
        <p:spPr>
          <a:xfrm>
            <a:off x="3593895" y="5321605"/>
            <a:ext cx="1862632" cy="134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8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 FIRE SAFETY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742493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Fire Extinguisher Classification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Every workshop must be equipped with a fire extinguisher. When selecting the appropriate type, the class of combustible material present must be considered.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567864" cy="3566160"/>
          </a:xfrm>
          <a:prstGeom prst="roundRect">
            <a:avLst>
              <a:gd name="adj" fmla="val 2849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148840"/>
            <a:ext cx="2567864" cy="128016"/>
          </a:xfrm>
          <a:prstGeom prst="roundRect">
            <a:avLst/>
          </a:prstGeom>
          <a:solidFill>
            <a:srgbClr val="C81D25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468880"/>
            <a:ext cx="2202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 A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31520" y="3017520"/>
            <a:ext cx="2202104" cy="274320"/>
          </a:xfrm>
          <a:prstGeom prst="roundRect">
            <a:avLst>
              <a:gd name="adj" fmla="val 16667"/>
            </a:avLst>
          </a:prstGeom>
          <a:solidFill>
            <a:srgbClr val="C81D25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3017520"/>
            <a:ext cx="2202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3474720"/>
            <a:ext cx="22021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Combustible materials such as wood, cloth, paper, rubber and many plastics.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390824" y="2148840"/>
            <a:ext cx="2567864" cy="3566160"/>
          </a:xfrm>
          <a:prstGeom prst="roundRect">
            <a:avLst>
              <a:gd name="adj" fmla="val 2849"/>
            </a:avLst>
          </a:prstGeom>
          <a:noFill/>
          <a:ln/>
        </p:spPr>
      </p:sp>
      <p:sp>
        <p:nvSpPr>
          <p:cNvPr id="12" name="Shape 10"/>
          <p:cNvSpPr/>
          <p:nvPr/>
        </p:nvSpPr>
        <p:spPr>
          <a:xfrm>
            <a:off x="3390824" y="2148840"/>
            <a:ext cx="2567864" cy="128016"/>
          </a:xfrm>
          <a:prstGeom prst="roundRect">
            <a:avLst/>
          </a:prstGeom>
          <a:solidFill>
            <a:srgbClr val="D9B23C"/>
          </a:solidFill>
          <a:ln/>
        </p:spPr>
      </p:sp>
      <p:sp>
        <p:nvSpPr>
          <p:cNvPr id="13" name="Text 11"/>
          <p:cNvSpPr/>
          <p:nvPr/>
        </p:nvSpPr>
        <p:spPr>
          <a:xfrm>
            <a:off x="3573704" y="2468880"/>
            <a:ext cx="2202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 B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573704" y="3017520"/>
            <a:ext cx="2202104" cy="274320"/>
          </a:xfrm>
          <a:prstGeom prst="roundRect">
            <a:avLst>
              <a:gd name="adj" fmla="val 16667"/>
            </a:avLst>
          </a:prstGeom>
          <a:solidFill>
            <a:srgbClr val="D9B23C"/>
          </a:solidFill>
          <a:ln/>
        </p:spPr>
      </p:sp>
      <p:sp>
        <p:nvSpPr>
          <p:cNvPr id="15" name="Text 13"/>
          <p:cNvSpPr/>
          <p:nvPr/>
        </p:nvSpPr>
        <p:spPr>
          <a:xfrm>
            <a:off x="3573704" y="3017520"/>
            <a:ext cx="2202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YELLOW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73704" y="3474720"/>
            <a:ext cx="22021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Flammable liquids and gases, oils, greases, tars, oil-based paints, lacquers, some plastics.</a:t>
            </a:r>
          </a:p>
        </p:txBody>
      </p:sp>
      <p:sp>
        <p:nvSpPr>
          <p:cNvPr id="17" name="Shape 15"/>
          <p:cNvSpPr/>
          <p:nvPr/>
        </p:nvSpPr>
        <p:spPr>
          <a:xfrm>
            <a:off x="6233008" y="2148840"/>
            <a:ext cx="2567864" cy="3566160"/>
          </a:xfrm>
          <a:prstGeom prst="roundRect">
            <a:avLst>
              <a:gd name="adj" fmla="val 2849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233008" y="2148840"/>
            <a:ext cx="2567864" cy="128016"/>
          </a:xfrm>
          <a:prstGeom prst="roundRect">
            <a:avLst/>
          </a:prstGeom>
          <a:solidFill>
            <a:srgbClr val="2E7D32"/>
          </a:solidFill>
          <a:ln/>
        </p:spPr>
      </p:sp>
      <p:sp>
        <p:nvSpPr>
          <p:cNvPr id="19" name="Text 17"/>
          <p:cNvSpPr/>
          <p:nvPr/>
        </p:nvSpPr>
        <p:spPr>
          <a:xfrm>
            <a:off x="6415888" y="2468880"/>
            <a:ext cx="2202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 C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6415888" y="3017520"/>
            <a:ext cx="2202104" cy="274320"/>
          </a:xfrm>
          <a:prstGeom prst="roundRect">
            <a:avLst>
              <a:gd name="adj" fmla="val 16667"/>
            </a:avLst>
          </a:prstGeom>
          <a:solidFill>
            <a:srgbClr val="2E7D32"/>
          </a:solidFill>
          <a:ln/>
        </p:spPr>
      </p:sp>
      <p:sp>
        <p:nvSpPr>
          <p:cNvPr id="21" name="Text 19"/>
          <p:cNvSpPr/>
          <p:nvPr/>
        </p:nvSpPr>
        <p:spPr>
          <a:xfrm>
            <a:off x="6415888" y="3017520"/>
            <a:ext cx="2202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 / GREEN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15888" y="3474720"/>
            <a:ext cx="22021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Class A and/or B materials in the presence of live electrical equipment, motors, switches and wires.</a:t>
            </a:r>
          </a:p>
        </p:txBody>
      </p:sp>
      <p:sp>
        <p:nvSpPr>
          <p:cNvPr id="23" name="Shape 21"/>
          <p:cNvSpPr/>
          <p:nvPr/>
        </p:nvSpPr>
        <p:spPr>
          <a:xfrm>
            <a:off x="9075191" y="2148840"/>
            <a:ext cx="2567864" cy="3566160"/>
          </a:xfrm>
          <a:prstGeom prst="roundRect">
            <a:avLst>
              <a:gd name="adj" fmla="val 2849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9075191" y="2148840"/>
            <a:ext cx="2567864" cy="128016"/>
          </a:xfrm>
          <a:prstGeom prst="roundRect">
            <a:avLst/>
          </a:prstGeom>
          <a:solidFill>
            <a:srgbClr val="5B9BD5"/>
          </a:solidFill>
          <a:ln/>
        </p:spPr>
      </p:sp>
      <p:sp>
        <p:nvSpPr>
          <p:cNvPr id="25" name="Text 23"/>
          <p:cNvSpPr/>
          <p:nvPr/>
        </p:nvSpPr>
        <p:spPr>
          <a:xfrm>
            <a:off x="9258071" y="2468880"/>
            <a:ext cx="2202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 D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9258071" y="3017520"/>
            <a:ext cx="2202104" cy="274320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/>
        </p:spPr>
      </p:sp>
      <p:sp>
        <p:nvSpPr>
          <p:cNvPr id="27" name="Text 25"/>
          <p:cNvSpPr/>
          <p:nvPr/>
        </p:nvSpPr>
        <p:spPr>
          <a:xfrm>
            <a:off x="9258071" y="3017520"/>
            <a:ext cx="2202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BLUE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258071" y="3474720"/>
            <a:ext cx="22021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Combustible metals such as magnesium, titanium, sodium, potassium, zirconium and lithium.</a:t>
            </a:r>
          </a:p>
        </p:txBody>
      </p:sp>
      <p:sp>
        <p:nvSpPr>
          <p:cNvPr id="29" name="Text 2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  IMPORTANT </a:t>
            </a:r>
            <a:r>
              <a:rPr lang="en-US" sz="3500" b="1" kern="0" spc="20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SIGNAGE</a:t>
            </a:r>
            <a:endParaRPr lang="en-US" sz="3500" b="1" kern="0" spc="200" dirty="0">
              <a:solidFill>
                <a:srgbClr val="B974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Workshop Safety Signs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567864" cy="3291840"/>
          </a:xfrm>
          <a:prstGeom prst="roundRect">
            <a:avLst>
              <a:gd name="adj" fmla="val 2849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12532" y="2011680"/>
            <a:ext cx="640080" cy="640080"/>
          </a:xfrm>
          <a:prstGeom prst="ellipse">
            <a:avLst/>
          </a:prstGeom>
          <a:solidFill>
            <a:srgbClr val="C81D25"/>
          </a:solidFill>
          <a:ln/>
        </p:spPr>
      </p:sp>
      <p:sp>
        <p:nvSpPr>
          <p:cNvPr id="6" name="Text 4"/>
          <p:cNvSpPr/>
          <p:nvPr/>
        </p:nvSpPr>
        <p:spPr>
          <a:xfrm>
            <a:off x="1466812" y="20116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⊘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85800" y="2880360"/>
            <a:ext cx="2293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Prohibition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291840"/>
            <a:ext cx="220210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Red circle with diagonal bar — e.g. No Admittance, No Naked Flame.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90824" y="1737360"/>
            <a:ext cx="2567864" cy="3291840"/>
          </a:xfrm>
          <a:prstGeom prst="roundRect">
            <a:avLst>
              <a:gd name="adj" fmla="val 2849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54716" y="2011680"/>
            <a:ext cx="640080" cy="640080"/>
          </a:xfrm>
          <a:prstGeom prst="ellipse">
            <a:avLst/>
          </a:prstGeom>
          <a:solidFill>
            <a:srgbClr val="1D5CA6"/>
          </a:solidFill>
          <a:ln/>
        </p:spPr>
      </p:sp>
      <p:sp>
        <p:nvSpPr>
          <p:cNvPr id="11" name="Text 9"/>
          <p:cNvSpPr/>
          <p:nvPr/>
        </p:nvSpPr>
        <p:spPr>
          <a:xfrm>
            <a:off x="4308996" y="20116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3527984" y="2880360"/>
            <a:ext cx="2293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73704" y="3291840"/>
            <a:ext cx="220210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Blue circle — e.g. Wear Safety Glasses, Wear Safety Boots.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33008" y="1737360"/>
            <a:ext cx="2567864" cy="3291840"/>
          </a:xfrm>
          <a:prstGeom prst="roundRect">
            <a:avLst>
              <a:gd name="adj" fmla="val 2849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196900" y="2011680"/>
            <a:ext cx="640080" cy="640080"/>
          </a:xfrm>
          <a:prstGeom prst="ellipse">
            <a:avLst/>
          </a:prstGeom>
          <a:solidFill>
            <a:srgbClr val="B97400"/>
          </a:solidFill>
          <a:ln/>
        </p:spPr>
      </p:sp>
      <p:sp>
        <p:nvSpPr>
          <p:cNvPr id="16" name="Text 14"/>
          <p:cNvSpPr/>
          <p:nvPr/>
        </p:nvSpPr>
        <p:spPr>
          <a:xfrm>
            <a:off x="7151180" y="20116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370168" y="2880360"/>
            <a:ext cx="2293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415888" y="3291840"/>
            <a:ext cx="220210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Yellow triangle — e.g. Danger, Keep Hands Clear of Moving Machinery.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075191" y="1737360"/>
            <a:ext cx="2567864" cy="3291840"/>
          </a:xfrm>
          <a:prstGeom prst="roundRect">
            <a:avLst>
              <a:gd name="adj" fmla="val 2849"/>
            </a:avLst>
          </a:prstGeom>
          <a:solidFill>
            <a:srgbClr val="FFFFFF"/>
          </a:solidFill>
          <a:ln w="12700">
            <a:solidFill>
              <a:srgbClr val="DCD8CF"/>
            </a:solidFill>
            <a:prstDash val="solid"/>
          </a:ln>
          <a:effectLst>
            <a:outerShdw blurRad="101600" dist="25400" dir="5400000" algn="bl" rotWithShape="0">
              <a:srgbClr val="8A8578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10039083" y="2011680"/>
            <a:ext cx="640080" cy="64008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21" name="Text 19"/>
          <p:cNvSpPr/>
          <p:nvPr/>
        </p:nvSpPr>
        <p:spPr>
          <a:xfrm>
            <a:off x="9993363" y="20116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■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9212351" y="2880360"/>
            <a:ext cx="2293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C21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Condition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258071" y="3291840"/>
            <a:ext cx="220210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Green square — e.g. Fire Exit, First Aid Point, Assembly Point.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92912" y="121462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FIRST  ·  UTAMAKAN KESELAMATAN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35" name="Picture 34" descr="Safety6">
            <a:extLst>
              <a:ext uri="{FF2B5EF4-FFF2-40B4-BE49-F238E27FC236}">
                <a16:creationId xmlns:a16="http://schemas.microsoft.com/office/drawing/2014/main" id="{3F8C455B-09FA-0591-62A0-893089DAE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337" y="4945954"/>
            <a:ext cx="1204000" cy="1553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 descr="C:\Users\zalizira\Desktop\images1.jpg">
            <a:extLst>
              <a:ext uri="{FF2B5EF4-FFF2-40B4-BE49-F238E27FC236}">
                <a16:creationId xmlns:a16="http://schemas.microsoft.com/office/drawing/2014/main" id="{FA858D82-6EEA-7BFD-A8A6-58850EF12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2661" y="4826550"/>
            <a:ext cx="1792581" cy="1792581"/>
          </a:xfrm>
          <a:prstGeom prst="rect">
            <a:avLst/>
          </a:prstGeom>
          <a:noFill/>
        </p:spPr>
      </p:pic>
      <p:pic>
        <p:nvPicPr>
          <p:cNvPr id="37" name="Picture 3" descr="C:\Users\zalizira\Desktop\absperspex.gif">
            <a:extLst>
              <a:ext uri="{FF2B5EF4-FFF2-40B4-BE49-F238E27FC236}">
                <a16:creationId xmlns:a16="http://schemas.microsoft.com/office/drawing/2014/main" id="{98727815-DAAC-CF8E-0E5B-355E994E0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57828" y="5100115"/>
            <a:ext cx="2927472" cy="1395428"/>
          </a:xfrm>
          <a:prstGeom prst="rect">
            <a:avLst/>
          </a:prstGeom>
          <a:noFill/>
        </p:spPr>
      </p:pic>
      <p:pic>
        <p:nvPicPr>
          <p:cNvPr id="38" name="Picture 4" descr="C:\Users\zalizira\Desktop\images2.jpg">
            <a:extLst>
              <a:ext uri="{FF2B5EF4-FFF2-40B4-BE49-F238E27FC236}">
                <a16:creationId xmlns:a16="http://schemas.microsoft.com/office/drawing/2014/main" id="{CF6CD1EF-47D2-E212-A52D-359F454DE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47231" y="5097503"/>
            <a:ext cx="1412296" cy="1412296"/>
          </a:xfrm>
          <a:prstGeom prst="rect">
            <a:avLst/>
          </a:prstGeom>
          <a:noFill/>
        </p:spPr>
      </p:pic>
      <p:pic>
        <p:nvPicPr>
          <p:cNvPr id="39" name="Picture 5" descr="C:\Users\zalizira\Desktop\images4.jpg">
            <a:extLst>
              <a:ext uri="{FF2B5EF4-FFF2-40B4-BE49-F238E27FC236}">
                <a16:creationId xmlns:a16="http://schemas.microsoft.com/office/drawing/2014/main" id="{D8CDCB7B-AB16-2210-69A6-1F9288DA0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64851" y="1711420"/>
            <a:ext cx="1307757" cy="1307757"/>
          </a:xfrm>
          <a:prstGeom prst="rect">
            <a:avLst/>
          </a:prstGeom>
          <a:noFill/>
        </p:spPr>
      </p:pic>
      <p:pic>
        <p:nvPicPr>
          <p:cNvPr id="40" name="Picture 6" descr="C:\Users\zalizira\Desktop\images7.jpg">
            <a:extLst>
              <a:ext uri="{FF2B5EF4-FFF2-40B4-BE49-F238E27FC236}">
                <a16:creationId xmlns:a16="http://schemas.microsoft.com/office/drawing/2014/main" id="{6C6EF432-01E0-F63C-209E-49ADB52CF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75191" y="4748022"/>
            <a:ext cx="2543175" cy="1790700"/>
          </a:xfrm>
          <a:prstGeom prst="rect">
            <a:avLst/>
          </a:prstGeom>
          <a:noFill/>
        </p:spPr>
      </p:pic>
      <p:pic>
        <p:nvPicPr>
          <p:cNvPr id="41" name="Picture 7" descr="C:\Users\zalizira\Desktop\images9.jpg">
            <a:extLst>
              <a:ext uri="{FF2B5EF4-FFF2-40B4-BE49-F238E27FC236}">
                <a16:creationId xmlns:a16="http://schemas.microsoft.com/office/drawing/2014/main" id="{5C21E701-8BAE-4D85-3D3F-BC7E1C19B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294136" y="284274"/>
            <a:ext cx="2123450" cy="1584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SUMMARY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Should Take Away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09928"/>
            <a:ext cx="420624" cy="42062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709928"/>
            <a:ext cx="5120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70432" y="1636776"/>
            <a:ext cx="10472623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1.1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Workshop safety serves engineering's broader goals: fewer accidents, controlled hazards, and public confidence.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532888"/>
            <a:ext cx="420624" cy="42062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532888"/>
            <a:ext cx="5120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70432" y="2459736"/>
            <a:ext cx="10472623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1.2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General and machine-specific rules protect workers and equipment — from PPE and dress code, to guards and permissions.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3355848"/>
            <a:ext cx="420624" cy="42062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355848"/>
            <a:ext cx="5120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70432" y="3282696"/>
            <a:ext cx="10472623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1.3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Accidents follow a chain: hazard → risk → harm → accident. Malaysia's OSH system (DOSH, NIOSH, OSHA) governs this.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48640" y="4178808"/>
            <a:ext cx="420624" cy="42062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178808"/>
            <a:ext cx="5120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70432" y="4105656"/>
            <a:ext cx="10472623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1.4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Hazards are identified and managed through the hierarchy of controls — elimination first, PPE last.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48640" y="5001768"/>
            <a:ext cx="420624" cy="420624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5001768"/>
            <a:ext cx="5120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70432" y="4928616"/>
            <a:ext cx="10472623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1.5 &amp; 1.6  </a:t>
            </a: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Fire extinguishers are matched to material class; signage communicates hazard and instruction at a glance.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b="1" kern="0" spc="200" dirty="0">
                <a:solidFill>
                  <a:srgbClr val="B97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</a:p>
        </p:txBody>
      </p:sp>
      <p:sp>
        <p:nvSpPr>
          <p:cNvPr id="3" name="Text 1"/>
          <p:cNvSpPr/>
          <p:nvPr/>
        </p:nvSpPr>
        <p:spPr>
          <a:xfrm>
            <a:off x="548639" y="8001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C21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Sources Cited in This Chapter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828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143000" y="1691640"/>
            <a:ext cx="10500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Bawa, H. S. (1995). Workshop Technology. New Delhi: Tata McGraw-Hill.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6974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43000" y="2560320"/>
            <a:ext cx="10500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Kalpakjian, S., &amp; Schmid, S. R. (2010). Manufacturing Processes for Engineering Materials (6th ed.). Prentice Hall.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3566160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566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143000" y="3429000"/>
            <a:ext cx="10500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Farrah, N. (2013). Introduction to Bench Fitting [PDF document]. Retrieved from http://i-learn.uitm.edu.my/v2/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365760" cy="365760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4348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143000" y="4297680"/>
            <a:ext cx="10500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Rao, P. N. (2001). Manufacturing Technology: Foundry, Forming and Welding. New Delhi: Tata McGraw-Hill.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MEM261  ·  Chapter 1  ·  Workshop Safety Regulations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3457</Words>
  <Application>Microsoft Office PowerPoint</Application>
  <PresentationFormat>Widescreen</PresentationFormat>
  <Paragraphs>602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Rohidatun Mahmod</dc:creator>
  <cp:lastModifiedBy>Rohidatun Mahmod</cp:lastModifiedBy>
  <cp:revision>12</cp:revision>
  <dcterms:created xsi:type="dcterms:W3CDTF">2026-09-22T07:48:18Z</dcterms:created>
  <dcterms:modified xsi:type="dcterms:W3CDTF">2026-09-23T07:53:08Z</dcterms:modified>
</cp:coreProperties>
</file>